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56" r:id="rId4"/>
    <p:sldId id="257" r:id="rId5"/>
  </p:sldIdLst>
  <p:sldSz cx="9902825" cy="6858000"/>
  <p:notesSz cx="7315200" cy="9601200"/>
  <p:embeddedFontLst>
    <p:embeddedFont>
      <p:font typeface="Verdana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DDDDDD"/>
    <a:srgbClr val="CC99FF"/>
    <a:srgbClr val="6666FF"/>
    <a:srgbClr val="3399FF"/>
    <a:srgbClr val="9999FF"/>
    <a:srgbClr val="FF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86" y="-102"/>
      </p:cViewPr>
      <p:guideLst>
        <p:guide orient="horz" pos="216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9B4B44-526B-4153-AE79-29007C40F2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727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2041114D-D107-4EF0-8034-27943F5752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34B51-7F11-44D3-B85B-1BED933C922D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720725"/>
            <a:ext cx="5197475" cy="3600450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7222B-7EC0-48B7-B537-F15057EAB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6865-7617-4C59-93F2-61D04FFE57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609600"/>
            <a:ext cx="21034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1088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9F16C-BF6F-454C-B73D-03BC74970B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DA06C-B477-4489-A57D-91328FA79F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0C530-C26A-49EC-961A-EA4A7D6F9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22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981200"/>
            <a:ext cx="41322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40B38-1B7B-411C-904C-4C2318BD3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C2924-25A3-478D-B256-55111BF0E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D6A26-37A7-4E8E-9888-249441188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F1F13-1065-44FD-B46E-CC026CAB6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F4FE7-48FA-40EA-A599-A3AB8474A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8F52C-A13E-49B0-BA05-82944CF55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16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169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7713" y="62484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71BBB1-C3A8-47DC-8735-1B043D3C70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825235" y="4762500"/>
            <a:ext cx="816983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825235" y="45339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3848100"/>
            <a:ext cx="1815518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Giving of the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Promise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8995066" y="45339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087307" y="3848100"/>
            <a:ext cx="1815518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Giving of the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Law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888324" y="45339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980565" y="3810000"/>
            <a:ext cx="181551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1600">
                <a:latin typeface="Verdana" pitchFamily="34" charset="0"/>
                <a:ea typeface="Verdana" pitchFamily="34" charset="0"/>
                <a:cs typeface="Verdana" pitchFamily="34" charset="0"/>
              </a:rPr>
              <a:t>Ishmael Afflicts Isaac</a:t>
            </a:r>
          </a:p>
        </p:txBody>
      </p:sp>
      <p:sp>
        <p:nvSpPr>
          <p:cNvPr id="4108" name="AutoShape 12"/>
          <p:cNvSpPr>
            <a:spLocks/>
          </p:cNvSpPr>
          <p:nvPr/>
        </p:nvSpPr>
        <p:spPr bwMode="auto">
          <a:xfrm rot="16202701">
            <a:off x="5557388" y="2393341"/>
            <a:ext cx="765175" cy="6106742"/>
          </a:xfrm>
          <a:prstGeom prst="leftBrace">
            <a:avLst>
              <a:gd name="adj1" fmla="val 95903"/>
              <a:gd name="adj2" fmla="val 4903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16202701">
            <a:off x="1472473" y="4415168"/>
            <a:ext cx="765175" cy="2063089"/>
          </a:xfrm>
          <a:prstGeom prst="leftBrace">
            <a:avLst>
              <a:gd name="adj1" fmla="val 32400"/>
              <a:gd name="adj2" fmla="val 486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044219" y="6056879"/>
            <a:ext cx="1523687" cy="46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30 years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292401" y="6056879"/>
            <a:ext cx="3150734" cy="46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400 years affliction</a:t>
            </a:r>
          </a:p>
        </p:txBody>
      </p:sp>
      <p:sp>
        <p:nvSpPr>
          <p:cNvPr id="4113" name="AutoShape 17"/>
          <p:cNvSpPr>
            <a:spLocks/>
          </p:cNvSpPr>
          <p:nvPr/>
        </p:nvSpPr>
        <p:spPr bwMode="auto">
          <a:xfrm rot="5433360">
            <a:off x="4525712" y="-730396"/>
            <a:ext cx="762000" cy="8166392"/>
          </a:xfrm>
          <a:prstGeom prst="leftBrace">
            <a:avLst>
              <a:gd name="adj1" fmla="val 128783"/>
              <a:gd name="adj2" fmla="val 4903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309211" y="2378641"/>
            <a:ext cx="3464923" cy="46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430 years sojourning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902825" cy="7620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From the Promise to the 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Law</a:t>
            </a:r>
            <a:endParaRPr lang="en-US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" y="1690914"/>
            <a:ext cx="990282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“They shall afflict them 400 years.” (Genesis 15:13)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27012" y="1066800"/>
            <a:ext cx="9448800" cy="65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“…the sojourning...was 430 years.” (Exodus 12:40,41)</a:t>
            </a:r>
            <a:b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“…the law, which was 430 years after the covenant…” (Galatians 3:17)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3" grpId="0"/>
      <p:bldP spid="4104" grpId="0" animBg="1"/>
      <p:bldP spid="4105" grpId="0"/>
      <p:bldP spid="4106" grpId="0" animBg="1"/>
      <p:bldP spid="4107" grpId="0"/>
      <p:bldP spid="4108" grpId="0" animBg="1"/>
      <p:bldP spid="4109" grpId="0" animBg="1"/>
      <p:bldP spid="4110" grpId="0"/>
      <p:bldP spid="4111" grpId="0"/>
      <p:bldP spid="4113" grpId="0" animBg="1"/>
      <p:bldP spid="4114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89012" y="1473637"/>
            <a:ext cx="858361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Ishmael persecutes Isaac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(Galatians 4:29; Genesis 21:9-11)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Isaac has troubles with the Philistines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(Genesis 26:15, 20, 21)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Jacob flees for his life from Esau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(Genesis 27: 41-43)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Jacob flees from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Laban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(Genesis 31:21)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Jacob is again in jeopardy from Esau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(Genesis 32:8)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Joseph is sold into slavery by his brethren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(Genesis 37:28)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  <a:buFontTx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Israel oppressed by the Egyptians for decades </a:t>
            </a: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(Exodus 1:14)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496669"/>
            <a:ext cx="9902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Afflictions of Abraham’s Seed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86656"/>
            <a:ext cx="8416925" cy="1295400"/>
          </a:xfrm>
        </p:spPr>
        <p:txBody>
          <a:bodyPr/>
          <a:lstStyle/>
          <a:p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Affliction and Sojourning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Genesis 15:13 - Exodus 12:40,41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371600" y="2286000"/>
            <a:ext cx="7394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1365250" y="3352800"/>
            <a:ext cx="7397750" cy="457200"/>
            <a:chOff x="528" y="1824"/>
            <a:chExt cx="3456" cy="288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528" y="1824"/>
              <a:ext cx="3456" cy="288"/>
            </a:xfrm>
            <a:prstGeom prst="rightArrow">
              <a:avLst>
                <a:gd name="adj1" fmla="val 50000"/>
                <a:gd name="adj2" fmla="val 18571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550" y="1872"/>
              <a:ext cx="105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Abraham</a:t>
              </a:r>
              <a:endParaRPr lang="en-US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200150" y="1828800"/>
            <a:ext cx="8499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b="1">
                <a:latin typeface="Arial" charset="0"/>
              </a:rPr>
              <a:t>1	10	11	24	25	30	65	85	100</a:t>
            </a:r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36525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200150" y="2438400"/>
            <a:ext cx="870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200" b="1" dirty="0">
                <a:latin typeface="Arial" charset="0"/>
              </a:rPr>
              <a:t>75	85	86	99	100	105	140	160	175</a:t>
            </a:r>
          </a:p>
          <a:p>
            <a:pPr algn="l"/>
            <a:r>
              <a:rPr lang="en-US" sz="1200" dirty="0" smtClean="0">
                <a:latin typeface="Arial" charset="0"/>
              </a:rPr>
              <a:t>Leaves       Takes           Ishmael         Promise           Isaac             </a:t>
            </a:r>
            <a:r>
              <a:rPr lang="en-US" sz="1200" dirty="0" err="1" smtClean="0">
                <a:latin typeface="Arial" charset="0"/>
              </a:rPr>
              <a:t>Isaac</a:t>
            </a:r>
            <a:r>
              <a:rPr lang="en-US" sz="1200" dirty="0" smtClean="0">
                <a:latin typeface="Arial" charset="0"/>
              </a:rPr>
              <a:t>             </a:t>
            </a:r>
            <a:r>
              <a:rPr lang="en-US" sz="1200" dirty="0" err="1" smtClean="0">
                <a:latin typeface="Arial" charset="0"/>
              </a:rPr>
              <a:t>Isaac</a:t>
            </a:r>
            <a:r>
              <a:rPr lang="en-US" sz="1200" dirty="0" smtClean="0">
                <a:latin typeface="Arial" charset="0"/>
              </a:rPr>
              <a:t>            Jacob          Abraham</a:t>
            </a:r>
            <a:endParaRPr lang="en-US" sz="1200" dirty="0">
              <a:latin typeface="Arial" charset="0"/>
            </a:endParaRPr>
          </a:p>
          <a:p>
            <a:pPr algn="l"/>
            <a:r>
              <a:rPr lang="en-US" sz="1200" dirty="0" smtClean="0">
                <a:latin typeface="Arial" charset="0"/>
              </a:rPr>
              <a:t>Haran         Hagar             Born          Repeated           Born          Weaned          Marries           Born              Dies</a:t>
            </a:r>
            <a:endParaRPr lang="en-US" sz="1200" dirty="0">
              <a:latin typeface="Arial" charset="0"/>
            </a:endParaRPr>
          </a:p>
          <a:p>
            <a:pPr algn="l"/>
            <a:r>
              <a:rPr lang="en-US" sz="1200" dirty="0" smtClean="0">
                <a:latin typeface="Arial" charset="0"/>
              </a:rPr>
              <a:t>12:4            16:3              16:16         17:1; 17:25     17:21; 21:5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21:8              25:20           25:26             25:7</a:t>
            </a:r>
            <a:endParaRPr lang="en-US" dirty="0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2860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2004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41148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50292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59436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68580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77724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87630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79412" y="2362200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Age of Abraham</a:t>
            </a:r>
            <a:endParaRPr lang="en-US" dirty="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79412" y="1752600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Years from Promise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027612" y="3962400"/>
            <a:ext cx="4875213" cy="228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Isaac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847012" y="4419600"/>
            <a:ext cx="2055813" cy="228600"/>
          </a:xfrm>
          <a:prstGeom prst="rect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Jacob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First Gen.</a:t>
            </a:r>
          </a:p>
        </p:txBody>
      </p:sp>
      <p:sp>
        <p:nvSpPr>
          <p:cNvPr id="22" name="Text Box 45"/>
          <p:cNvSpPr txBox="1">
            <a:spLocks noChangeArrowheads="1"/>
          </p:cNvSpPr>
          <p:nvPr/>
        </p:nvSpPr>
        <p:spPr bwMode="auto">
          <a:xfrm>
            <a:off x="1" y="4876800"/>
            <a:ext cx="9902824" cy="125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“…thy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seed shall be a stranger in a land that is not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theirs,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shall serve them; and they shall afflict them four hundred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years;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…In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8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fourth generation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 will come forth…”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Genesis 15:16; Exodus 6:16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8382000" y="6400800"/>
            <a:ext cx="1520825" cy="457200"/>
          </a:xfrm>
          <a:prstGeom prst="rightArrow">
            <a:avLst>
              <a:gd name="adj1" fmla="val 50000"/>
              <a:gd name="adj2" fmla="val 8316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8380412" y="6477000"/>
            <a:ext cx="990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Moses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395514"/>
            <a:ext cx="8416925" cy="990600"/>
          </a:xfrm>
        </p:spPr>
        <p:txBody>
          <a:bodyPr/>
          <a:lstStyle/>
          <a:p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Affliction and Sojourning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(Continued)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914400" y="2286000"/>
            <a:ext cx="8312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0" y="3352800"/>
            <a:ext cx="2970213" cy="457200"/>
            <a:chOff x="0" y="2112"/>
            <a:chExt cx="1728" cy="288"/>
          </a:xfrm>
        </p:grpSpPr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0" y="2112"/>
              <a:ext cx="1728" cy="288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0" y="2160"/>
              <a:ext cx="100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Isaac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42950" y="1828800"/>
            <a:ext cx="915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b="1" dirty="0" smtClean="0">
                <a:latin typeface="Arial" charset="0"/>
              </a:rPr>
              <a:t>155               176               205</a:t>
            </a:r>
            <a:r>
              <a:rPr lang="en-US" sz="1200" b="1" dirty="0">
                <a:latin typeface="Arial" charset="0"/>
              </a:rPr>
              <a:t>	215	225	232	286	290	350	430</a:t>
            </a:r>
            <a:endParaRPr lang="en-US" dirty="0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0805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42950" y="2438400"/>
            <a:ext cx="8858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b="1" dirty="0">
                <a:latin typeface="Arial" charset="0"/>
              </a:rPr>
              <a:t>130	151	180						</a:t>
            </a:r>
          </a:p>
          <a:p>
            <a:pPr algn="l"/>
            <a:r>
              <a:rPr lang="en-US" sz="1200" dirty="0" smtClean="0">
                <a:latin typeface="Arial" charset="0"/>
              </a:rPr>
              <a:t>Levi             Joseph          Isaac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Jacob          </a:t>
            </a:r>
            <a:r>
              <a:rPr lang="en-US" sz="1200" dirty="0" err="1" smtClean="0">
                <a:latin typeface="Arial" charset="0"/>
              </a:rPr>
              <a:t>Kohath</a:t>
            </a:r>
            <a:r>
              <a:rPr lang="en-US" sz="1200" dirty="0" smtClean="0">
                <a:latin typeface="Arial" charset="0"/>
              </a:rPr>
              <a:t>           Jacob           Joseph          </a:t>
            </a:r>
            <a:r>
              <a:rPr lang="en-US" sz="1200" dirty="0" err="1" smtClean="0">
                <a:latin typeface="Arial" charset="0"/>
              </a:rPr>
              <a:t>Amram</a:t>
            </a:r>
            <a:r>
              <a:rPr lang="en-US" sz="1200" dirty="0" smtClean="0">
                <a:latin typeface="Arial" charset="0"/>
              </a:rPr>
              <a:t>          Moses</a:t>
            </a:r>
            <a:r>
              <a:rPr lang="en-US" sz="1200" dirty="0">
                <a:latin typeface="Arial" charset="0"/>
              </a:rPr>
              <a:t>	End</a:t>
            </a:r>
          </a:p>
          <a:p>
            <a:pPr algn="l"/>
            <a:r>
              <a:rPr lang="en-US" sz="1200" dirty="0">
                <a:latin typeface="Arial" charset="0"/>
              </a:rPr>
              <a:t>Born	</a:t>
            </a:r>
            <a:r>
              <a:rPr lang="en-US" sz="1200" dirty="0" err="1" smtClean="0">
                <a:latin typeface="Arial" charset="0"/>
              </a:rPr>
              <a:t>Born</a:t>
            </a:r>
            <a:r>
              <a:rPr lang="en-US" sz="1200" dirty="0" smtClean="0">
                <a:latin typeface="Arial" charset="0"/>
              </a:rPr>
              <a:t>             Dies              to Egypt         Born</a:t>
            </a:r>
            <a:r>
              <a:rPr lang="en-US" sz="1200" dirty="0">
                <a:latin typeface="Arial" charset="0"/>
              </a:rPr>
              <a:t>	Dies	</a:t>
            </a:r>
            <a:r>
              <a:rPr lang="en-US" sz="1200" dirty="0" err="1" smtClean="0">
                <a:latin typeface="Arial" charset="0"/>
              </a:rPr>
              <a:t>Dies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Born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err="1" smtClean="0">
                <a:latin typeface="Arial" charset="0"/>
              </a:rPr>
              <a:t>Born</a:t>
            </a:r>
            <a:endParaRPr lang="en-US" sz="1200" dirty="0">
              <a:latin typeface="Arial" charset="0"/>
            </a:endParaRPr>
          </a:p>
          <a:p>
            <a:pPr algn="l"/>
            <a:r>
              <a:rPr lang="en-US" sz="1200" dirty="0" smtClean="0">
                <a:latin typeface="Arial" charset="0"/>
              </a:rPr>
              <a:t>  ?           45:6-11; 41:6     35:28            41:46; 45:6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  ?                 47:28             50:26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  ?</a:t>
            </a:r>
            <a:r>
              <a:rPr lang="en-US" sz="1200" dirty="0">
                <a:latin typeface="Arial" charset="0"/>
              </a:rPr>
              <a:t>	</a:t>
            </a:r>
            <a:endParaRPr lang="en-US" dirty="0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288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37338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46482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5626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64770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73914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83058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-29028" y="2469697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Age of Isaac</a:t>
            </a:r>
            <a:endParaRPr lang="en-US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0" y="1752600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Years from Promise</a:t>
            </a:r>
            <a:endParaRPr lang="en-US" dirty="0"/>
          </a:p>
        </p:txBody>
      </p:sp>
      <p:grpSp>
        <p:nvGrpSpPr>
          <p:cNvPr id="3105" name="Group 33"/>
          <p:cNvGrpSpPr>
            <a:grpSpLocks/>
          </p:cNvGrpSpPr>
          <p:nvPr/>
        </p:nvGrpSpPr>
        <p:grpSpPr bwMode="auto">
          <a:xfrm>
            <a:off x="1828800" y="4343400"/>
            <a:ext cx="4265612" cy="457200"/>
            <a:chOff x="1104" y="2832"/>
            <a:chExt cx="1728" cy="288"/>
          </a:xfrm>
        </p:grpSpPr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>
              <a:off x="1104" y="2832"/>
              <a:ext cx="1728" cy="288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1104" y="2880"/>
              <a:ext cx="100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Joseph - 110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914401" y="4800600"/>
            <a:ext cx="5561011" cy="457200"/>
            <a:chOff x="480" y="3168"/>
            <a:chExt cx="1728" cy="288"/>
          </a:xfrm>
        </p:grpSpPr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>
              <a:off x="480" y="3168"/>
              <a:ext cx="1728" cy="288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480" y="3216"/>
              <a:ext cx="100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Levi - </a:t>
              </a:r>
              <a:r>
                <a:rPr lang="en-US" sz="14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Second Generation </a:t>
              </a:r>
              <a:r>
                <a:rPr lang="en-US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- 137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1" y="3886200"/>
            <a:ext cx="5637212" cy="457200"/>
          </a:xfrm>
          <a:prstGeom prst="rightArrow">
            <a:avLst>
              <a:gd name="adj1" fmla="val 50000"/>
              <a:gd name="adj2" fmla="val 192076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0" y="3945831"/>
            <a:ext cx="25266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Jacob - 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First Generation</a:t>
            </a: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92202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AutoShape 36"/>
          <p:cNvSpPr>
            <a:spLocks noChangeArrowheads="1"/>
          </p:cNvSpPr>
          <p:nvPr/>
        </p:nvSpPr>
        <p:spPr bwMode="auto">
          <a:xfrm>
            <a:off x="4648200" y="5257800"/>
            <a:ext cx="3840163" cy="457200"/>
          </a:xfrm>
          <a:prstGeom prst="rightArrow">
            <a:avLst>
              <a:gd name="adj1" fmla="val 50000"/>
              <a:gd name="adj2" fmla="val 171888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4722812" y="5334000"/>
            <a:ext cx="34416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Kohath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Third Generation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- 133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12" name="AutoShape 40"/>
          <p:cNvSpPr>
            <a:spLocks noChangeArrowheads="1"/>
          </p:cNvSpPr>
          <p:nvPr/>
        </p:nvSpPr>
        <p:spPr bwMode="auto">
          <a:xfrm>
            <a:off x="7438573" y="5791200"/>
            <a:ext cx="2008639" cy="457200"/>
          </a:xfrm>
          <a:prstGeom prst="rightArrow">
            <a:avLst>
              <a:gd name="adj1" fmla="val 50000"/>
              <a:gd name="adj2" fmla="val 133160"/>
            </a:avLst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424058" y="5867400"/>
            <a:ext cx="24368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Amram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1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137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314324" y="5836623"/>
            <a:ext cx="677068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“In the </a:t>
            </a:r>
            <a:r>
              <a:rPr lang="en-US" sz="18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fourth generation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 will come forth…”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Genesis 15:16; Exodus 6:16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258</Words>
  <Application>Microsoft Office PowerPoint</Application>
  <PresentationFormat>Custom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Verdana</vt:lpstr>
      <vt:lpstr>Times New Roman</vt:lpstr>
      <vt:lpstr>Office Theme</vt:lpstr>
      <vt:lpstr>From the Promise to the Law</vt:lpstr>
      <vt:lpstr>Slide 2</vt:lpstr>
      <vt:lpstr>The Affliction and Sojourning  Genesis 15:13 - Exodus 12:40,41</vt:lpstr>
      <vt:lpstr>The Affliction and Sojourning   (Continued)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Affliction and Sojourning</dc:title>
  <dc:creator>Frank Zimmerman</dc:creator>
  <cp:lastModifiedBy>Frank Zimmerman</cp:lastModifiedBy>
  <cp:revision>30</cp:revision>
  <cp:lastPrinted>2004-04-11T21:36:23Z</cp:lastPrinted>
  <dcterms:created xsi:type="dcterms:W3CDTF">2004-04-11T18:58:14Z</dcterms:created>
  <dcterms:modified xsi:type="dcterms:W3CDTF">2015-10-08T21:07:15Z</dcterms:modified>
</cp:coreProperties>
</file>