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Tahoma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Tahom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85D92A3F-E874-461B-856F-2136D5C01B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020066-ADCC-45D3-91D9-6ECC9FC00D83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FE49B0-AE52-44BB-A3CE-DE97983C433C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5454C6-4CC3-4CAB-BE85-6F1B16EB813E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3BCBC7-64B4-4B0F-9EB5-4AAC98CE6B1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658AEF-8656-4F11-BCEF-701B74F03A4C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B75C84-EDD0-430E-A0F2-D602AC26A9FF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FD842A-9DFB-4FF4-80BA-6BE69E729DB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8B03B6-1E44-4A13-9C7D-C08175699BB2}" type="slidenum">
              <a:rPr lang="en-US"/>
              <a:pPr/>
              <a:t>9</a:t>
            </a:fld>
            <a:endParaRPr lang="en-US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FD937FC-D529-45C7-8997-912F8F903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79270A-49EE-4751-9A62-EDE532ADAB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57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A392147-9DEA-4BAE-A32E-810C6C2B4E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FA5192D-6736-4939-8258-D16C516269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1F4227-BF1D-4E48-8535-C5F0C3B949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73CCBE1-AFB7-4A38-AB75-F6887DB4A2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FC85906-7D88-4FD2-BF24-09C2FF7FF7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6C61073-CA3C-4E60-B3B5-899414D1FD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F38487-3F58-4255-9445-94E38E9903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585B4D-EAED-4C2A-A4D9-E996CE1750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6445F9-8450-46D1-A754-36A48E619F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-103188" y="1308100"/>
            <a:ext cx="9348788" cy="5630863"/>
            <a:chOff x="-65" y="824"/>
            <a:chExt cx="5889" cy="3547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 rot="20820000" flipV="1">
              <a:off x="-14" y="1032"/>
              <a:ext cx="1743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 rot="20760000" flipV="1">
              <a:off x="-23" y="1126"/>
              <a:ext cx="2032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 rot="20760000" flipV="1">
              <a:off x="-27" y="1197"/>
              <a:ext cx="2245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 rot="20700000" flipV="1">
              <a:off x="-43" y="1282"/>
              <a:ext cx="2475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20640000" flipV="1">
              <a:off x="-51" y="1396"/>
              <a:ext cx="2769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 rot="20580000" flipV="1">
              <a:off x="-65" y="1522"/>
              <a:ext cx="3057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 rot="20460000" flipV="1">
              <a:off x="-92" y="1693"/>
              <a:ext cx="3402" cy="5"/>
            </a:xfrm>
            <a:prstGeom prst="rect">
              <a:avLst/>
            </a:prstGeom>
            <a:gradFill rotWithShape="0">
              <a:gsLst>
                <a:gs pos="0">
                  <a:srgbClr val="5C5C8A"/>
                </a:gs>
                <a:gs pos="100000">
                  <a:srgbClr val="666699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 rot="20340000" flipV="1">
              <a:off x="-99" y="1862"/>
              <a:ext cx="3748" cy="6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 rot="20220000" flipV="1">
              <a:off x="-165" y="2051"/>
              <a:ext cx="420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 rot="20100000" flipV="1">
              <a:off x="-214" y="2288"/>
              <a:ext cx="461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 rot="19920000" flipV="1">
              <a:off x="-313" y="2616"/>
              <a:ext cx="519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 rot="19680000" flipV="1">
              <a:off x="9" y="2880"/>
              <a:ext cx="5400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2F2F46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 rot="19380000" flipV="1">
              <a:off x="1320" y="2927"/>
              <a:ext cx="461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1E1E2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 rot="19020000" flipV="1">
              <a:off x="2682" y="3070"/>
              <a:ext cx="357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30304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 rot="18600000" flipV="1">
              <a:off x="4053" y="3502"/>
              <a:ext cx="207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0000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 rot="18360000" flipH="1" flipV="1">
              <a:off x="5368" y="4166"/>
              <a:ext cx="500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00000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 rot="1080000">
              <a:off x="-146" y="2359"/>
              <a:ext cx="604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7375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 rot="1560000">
              <a:off x="-197" y="3396"/>
              <a:ext cx="4141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0406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 rot="1740000">
              <a:off x="-164" y="3623"/>
              <a:ext cx="28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0406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 rot="1980000">
              <a:off x="-110" y="3921"/>
              <a:ext cx="139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 rot="1380000">
              <a:off x="-215" y="3221"/>
              <a:ext cx="5476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1314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 rot="960000">
              <a:off x="-115" y="2128"/>
              <a:ext cx="601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A3A57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 rot="960000" flipV="1">
              <a:off x="80" y="1946"/>
              <a:ext cx="575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 rot="840000">
              <a:off x="374" y="1801"/>
              <a:ext cx="5474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 rot="780000">
              <a:off x="849" y="1582"/>
              <a:ext cx="4975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 rot="720000">
              <a:off x="1054" y="1475"/>
              <a:ext cx="4758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 rot="720000">
              <a:off x="1245" y="1376"/>
              <a:ext cx="4556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 rot="660000" flipV="1">
              <a:off x="1487" y="1305"/>
              <a:ext cx="431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 rot="660000" flipV="1">
              <a:off x="1650" y="1219"/>
              <a:ext cx="415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 rot="840000" flipV="1">
              <a:off x="611" y="1683"/>
              <a:ext cx="52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 rot="1260000" flipV="1">
              <a:off x="-203" y="2976"/>
              <a:ext cx="6149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7375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 rot="1200000" flipV="1">
              <a:off x="-174" y="2663"/>
              <a:ext cx="6103" cy="5"/>
            </a:xfrm>
            <a:prstGeom prst="rect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740" y="3359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236" y="3074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159" y="3652"/>
              <a:ext cx="195" cy="105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2077" y="2661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1223" y="3076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1686" y="2857"/>
              <a:ext cx="155" cy="8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750" y="2839"/>
              <a:ext cx="150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>
              <a:off x="367" y="2656"/>
              <a:ext cx="149" cy="8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Oval 42"/>
            <p:cNvSpPr>
              <a:spLocks noChangeArrowheads="1"/>
            </p:cNvSpPr>
            <p:nvPr/>
          </p:nvSpPr>
          <p:spPr bwMode="auto">
            <a:xfrm>
              <a:off x="1172" y="2642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2401" y="2485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Oval 44"/>
            <p:cNvSpPr>
              <a:spLocks noChangeArrowheads="1"/>
            </p:cNvSpPr>
            <p:nvPr/>
          </p:nvSpPr>
          <p:spPr bwMode="auto">
            <a:xfrm>
              <a:off x="1910" y="2314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Oval 45"/>
            <p:cNvSpPr>
              <a:spLocks noChangeArrowheads="1"/>
            </p:cNvSpPr>
            <p:nvPr/>
          </p:nvSpPr>
          <p:spPr bwMode="auto">
            <a:xfrm>
              <a:off x="2254" y="2154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2742" y="2305"/>
              <a:ext cx="139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2812" y="1898"/>
              <a:ext cx="12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auto">
            <a:xfrm>
              <a:off x="3721" y="1792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3528" y="1896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Oval 50"/>
            <p:cNvSpPr>
              <a:spLocks noChangeArrowheads="1"/>
            </p:cNvSpPr>
            <p:nvPr/>
          </p:nvSpPr>
          <p:spPr bwMode="auto">
            <a:xfrm>
              <a:off x="3064" y="1778"/>
              <a:ext cx="127" cy="6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Oval 51"/>
            <p:cNvSpPr>
              <a:spLocks noChangeArrowheads="1"/>
            </p:cNvSpPr>
            <p:nvPr/>
          </p:nvSpPr>
          <p:spPr bwMode="auto">
            <a:xfrm>
              <a:off x="3277" y="2024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Oval 52"/>
            <p:cNvSpPr>
              <a:spLocks noChangeArrowheads="1"/>
            </p:cNvSpPr>
            <p:nvPr/>
          </p:nvSpPr>
          <p:spPr bwMode="auto">
            <a:xfrm>
              <a:off x="3027" y="2160"/>
              <a:ext cx="132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3D3D5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Oval 53"/>
            <p:cNvSpPr>
              <a:spLocks noChangeArrowheads="1"/>
            </p:cNvSpPr>
            <p:nvPr/>
          </p:nvSpPr>
          <p:spPr bwMode="auto">
            <a:xfrm>
              <a:off x="1569" y="2453"/>
              <a:ext cx="149" cy="8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Oval 54"/>
            <p:cNvSpPr>
              <a:spLocks noChangeArrowheads="1"/>
            </p:cNvSpPr>
            <p:nvPr/>
          </p:nvSpPr>
          <p:spPr bwMode="auto">
            <a:xfrm>
              <a:off x="1863" y="2028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Oval 55"/>
            <p:cNvSpPr>
              <a:spLocks noChangeArrowheads="1"/>
            </p:cNvSpPr>
            <p:nvPr/>
          </p:nvSpPr>
          <p:spPr bwMode="auto">
            <a:xfrm>
              <a:off x="1513" y="2175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Oval 56"/>
            <p:cNvSpPr>
              <a:spLocks noChangeArrowheads="1"/>
            </p:cNvSpPr>
            <p:nvPr/>
          </p:nvSpPr>
          <p:spPr bwMode="auto">
            <a:xfrm>
              <a:off x="1191" y="2311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Oval 57"/>
            <p:cNvSpPr>
              <a:spLocks noChangeArrowheads="1"/>
            </p:cNvSpPr>
            <p:nvPr/>
          </p:nvSpPr>
          <p:spPr bwMode="auto">
            <a:xfrm>
              <a:off x="1154" y="2047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Oval 58"/>
            <p:cNvSpPr>
              <a:spLocks noChangeArrowheads="1"/>
            </p:cNvSpPr>
            <p:nvPr/>
          </p:nvSpPr>
          <p:spPr bwMode="auto">
            <a:xfrm>
              <a:off x="1142" y="1803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Oval 59"/>
            <p:cNvSpPr>
              <a:spLocks noChangeArrowheads="1"/>
            </p:cNvSpPr>
            <p:nvPr/>
          </p:nvSpPr>
          <p:spPr bwMode="auto">
            <a:xfrm>
              <a:off x="1500" y="1912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Oval 60"/>
            <p:cNvSpPr>
              <a:spLocks noChangeArrowheads="1"/>
            </p:cNvSpPr>
            <p:nvPr/>
          </p:nvSpPr>
          <p:spPr bwMode="auto">
            <a:xfrm>
              <a:off x="1804" y="180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Oval 61"/>
            <p:cNvSpPr>
              <a:spLocks noChangeArrowheads="1"/>
            </p:cNvSpPr>
            <p:nvPr/>
          </p:nvSpPr>
          <p:spPr bwMode="auto">
            <a:xfrm>
              <a:off x="2159" y="1905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Oval 62"/>
            <p:cNvSpPr>
              <a:spLocks noChangeArrowheads="1"/>
            </p:cNvSpPr>
            <p:nvPr/>
          </p:nvSpPr>
          <p:spPr bwMode="auto">
            <a:xfrm>
              <a:off x="2432" y="178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Oval 63"/>
            <p:cNvSpPr>
              <a:spLocks noChangeArrowheads="1"/>
            </p:cNvSpPr>
            <p:nvPr/>
          </p:nvSpPr>
          <p:spPr bwMode="auto">
            <a:xfrm>
              <a:off x="470" y="203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auto">
            <a:xfrm>
              <a:off x="68" y="2166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Oval 65"/>
            <p:cNvSpPr>
              <a:spLocks noChangeArrowheads="1"/>
            </p:cNvSpPr>
            <p:nvPr/>
          </p:nvSpPr>
          <p:spPr bwMode="auto">
            <a:xfrm>
              <a:off x="798" y="1916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Oval 66"/>
            <p:cNvSpPr>
              <a:spLocks noChangeArrowheads="1"/>
            </p:cNvSpPr>
            <p:nvPr/>
          </p:nvSpPr>
          <p:spPr bwMode="auto">
            <a:xfrm>
              <a:off x="455" y="179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Oval 67"/>
            <p:cNvSpPr>
              <a:spLocks noChangeArrowheads="1"/>
            </p:cNvSpPr>
            <p:nvPr/>
          </p:nvSpPr>
          <p:spPr bwMode="auto">
            <a:xfrm>
              <a:off x="113" y="190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Oval 68"/>
            <p:cNvSpPr>
              <a:spLocks noChangeArrowheads="1"/>
            </p:cNvSpPr>
            <p:nvPr/>
          </p:nvSpPr>
          <p:spPr bwMode="auto">
            <a:xfrm>
              <a:off x="432" y="2323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Oval 69"/>
            <p:cNvSpPr>
              <a:spLocks noChangeArrowheads="1"/>
            </p:cNvSpPr>
            <p:nvPr/>
          </p:nvSpPr>
          <p:spPr bwMode="auto">
            <a:xfrm>
              <a:off x="814" y="2178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Oval 70"/>
            <p:cNvSpPr>
              <a:spLocks noChangeArrowheads="1"/>
            </p:cNvSpPr>
            <p:nvPr/>
          </p:nvSpPr>
          <p:spPr bwMode="auto">
            <a:xfrm>
              <a:off x="789" y="2472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Oval 71"/>
            <p:cNvSpPr>
              <a:spLocks noChangeArrowheads="1"/>
            </p:cNvSpPr>
            <p:nvPr/>
          </p:nvSpPr>
          <p:spPr bwMode="auto">
            <a:xfrm>
              <a:off x="2544" y="2015"/>
              <a:ext cx="139" cy="71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Oval 72"/>
            <p:cNvSpPr>
              <a:spLocks noChangeArrowheads="1"/>
            </p:cNvSpPr>
            <p:nvPr/>
          </p:nvSpPr>
          <p:spPr bwMode="auto">
            <a:xfrm>
              <a:off x="1457" y="1700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Oval 73"/>
            <p:cNvSpPr>
              <a:spLocks noChangeArrowheads="1"/>
            </p:cNvSpPr>
            <p:nvPr/>
          </p:nvSpPr>
          <p:spPr bwMode="auto">
            <a:xfrm>
              <a:off x="1747" y="1599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Oval 74"/>
            <p:cNvSpPr>
              <a:spLocks noChangeArrowheads="1"/>
            </p:cNvSpPr>
            <p:nvPr/>
          </p:nvSpPr>
          <p:spPr bwMode="auto">
            <a:xfrm>
              <a:off x="1385" y="150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Oval 75"/>
            <p:cNvSpPr>
              <a:spLocks noChangeArrowheads="1"/>
            </p:cNvSpPr>
            <p:nvPr/>
          </p:nvSpPr>
          <p:spPr bwMode="auto">
            <a:xfrm>
              <a:off x="1093" y="1595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Oval 76"/>
            <p:cNvSpPr>
              <a:spLocks noChangeArrowheads="1"/>
            </p:cNvSpPr>
            <p:nvPr/>
          </p:nvSpPr>
          <p:spPr bwMode="auto">
            <a:xfrm>
              <a:off x="792" y="169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Oval 77"/>
            <p:cNvSpPr>
              <a:spLocks noChangeArrowheads="1"/>
            </p:cNvSpPr>
            <p:nvPr/>
          </p:nvSpPr>
          <p:spPr bwMode="auto">
            <a:xfrm>
              <a:off x="2011" y="151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Oval 78"/>
            <p:cNvSpPr>
              <a:spLocks noChangeArrowheads="1"/>
            </p:cNvSpPr>
            <p:nvPr/>
          </p:nvSpPr>
          <p:spPr bwMode="auto">
            <a:xfrm>
              <a:off x="2087" y="169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Oval 79"/>
            <p:cNvSpPr>
              <a:spLocks noChangeArrowheads="1"/>
            </p:cNvSpPr>
            <p:nvPr/>
          </p:nvSpPr>
          <p:spPr bwMode="auto">
            <a:xfrm>
              <a:off x="2345" y="1601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Oval 80"/>
            <p:cNvSpPr>
              <a:spLocks noChangeArrowheads="1"/>
            </p:cNvSpPr>
            <p:nvPr/>
          </p:nvSpPr>
          <p:spPr bwMode="auto">
            <a:xfrm>
              <a:off x="2684" y="1686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Oval 81"/>
            <p:cNvSpPr>
              <a:spLocks noChangeArrowheads="1"/>
            </p:cNvSpPr>
            <p:nvPr/>
          </p:nvSpPr>
          <p:spPr bwMode="auto">
            <a:xfrm>
              <a:off x="806" y="151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Oval 82"/>
            <p:cNvSpPr>
              <a:spLocks noChangeArrowheads="1"/>
            </p:cNvSpPr>
            <p:nvPr/>
          </p:nvSpPr>
          <p:spPr bwMode="auto">
            <a:xfrm>
              <a:off x="495" y="1597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Oval 83"/>
            <p:cNvSpPr>
              <a:spLocks noChangeArrowheads="1"/>
            </p:cNvSpPr>
            <p:nvPr/>
          </p:nvSpPr>
          <p:spPr bwMode="auto">
            <a:xfrm>
              <a:off x="228" y="1508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Oval 84"/>
            <p:cNvSpPr>
              <a:spLocks noChangeArrowheads="1"/>
            </p:cNvSpPr>
            <p:nvPr/>
          </p:nvSpPr>
          <p:spPr bwMode="auto">
            <a:xfrm>
              <a:off x="157" y="1698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auto">
            <a:xfrm>
              <a:off x="2887" y="1595"/>
              <a:ext cx="123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Oval 86"/>
            <p:cNvSpPr>
              <a:spLocks noChangeArrowheads="1"/>
            </p:cNvSpPr>
            <p:nvPr/>
          </p:nvSpPr>
          <p:spPr bwMode="auto">
            <a:xfrm>
              <a:off x="3079" y="1511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Oval 87"/>
            <p:cNvSpPr>
              <a:spLocks noChangeArrowheads="1"/>
            </p:cNvSpPr>
            <p:nvPr/>
          </p:nvSpPr>
          <p:spPr bwMode="auto">
            <a:xfrm>
              <a:off x="3270" y="1688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Oval 88"/>
            <p:cNvSpPr>
              <a:spLocks noChangeArrowheads="1"/>
            </p:cNvSpPr>
            <p:nvPr/>
          </p:nvSpPr>
          <p:spPr bwMode="auto">
            <a:xfrm>
              <a:off x="3453" y="1599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Oval 89"/>
            <p:cNvSpPr>
              <a:spLocks noChangeArrowheads="1"/>
            </p:cNvSpPr>
            <p:nvPr/>
          </p:nvSpPr>
          <p:spPr bwMode="auto">
            <a:xfrm>
              <a:off x="3651" y="1506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Oval 90"/>
            <p:cNvSpPr>
              <a:spLocks noChangeArrowheads="1"/>
            </p:cNvSpPr>
            <p:nvPr/>
          </p:nvSpPr>
          <p:spPr bwMode="auto">
            <a:xfrm>
              <a:off x="4251" y="1513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Oval 91"/>
            <p:cNvSpPr>
              <a:spLocks noChangeArrowheads="1"/>
            </p:cNvSpPr>
            <p:nvPr/>
          </p:nvSpPr>
          <p:spPr bwMode="auto">
            <a:xfrm>
              <a:off x="3901" y="1701"/>
              <a:ext cx="127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Oval 92"/>
            <p:cNvSpPr>
              <a:spLocks noChangeArrowheads="1"/>
            </p:cNvSpPr>
            <p:nvPr/>
          </p:nvSpPr>
          <p:spPr bwMode="auto">
            <a:xfrm>
              <a:off x="4086" y="1608"/>
              <a:ext cx="127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Oval 93"/>
            <p:cNvSpPr>
              <a:spLocks noChangeArrowheads="1"/>
            </p:cNvSpPr>
            <p:nvPr/>
          </p:nvSpPr>
          <p:spPr bwMode="auto">
            <a:xfrm>
              <a:off x="1282" y="3653"/>
              <a:ext cx="195" cy="11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Oval 94"/>
            <p:cNvSpPr>
              <a:spLocks noChangeArrowheads="1"/>
            </p:cNvSpPr>
            <p:nvPr/>
          </p:nvSpPr>
          <p:spPr bwMode="auto">
            <a:xfrm>
              <a:off x="707" y="4014"/>
              <a:ext cx="190" cy="11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Oval 95"/>
            <p:cNvSpPr>
              <a:spLocks noChangeArrowheads="1"/>
            </p:cNvSpPr>
            <p:nvPr/>
          </p:nvSpPr>
          <p:spPr bwMode="auto">
            <a:xfrm>
              <a:off x="2229" y="3090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Oval 96"/>
            <p:cNvSpPr>
              <a:spLocks noChangeArrowheads="1"/>
            </p:cNvSpPr>
            <p:nvPr/>
          </p:nvSpPr>
          <p:spPr bwMode="auto">
            <a:xfrm>
              <a:off x="2604" y="2867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Oval 97"/>
            <p:cNvSpPr>
              <a:spLocks noChangeArrowheads="1"/>
            </p:cNvSpPr>
            <p:nvPr/>
          </p:nvSpPr>
          <p:spPr bwMode="auto">
            <a:xfrm>
              <a:off x="2907" y="2668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Oval 98"/>
            <p:cNvSpPr>
              <a:spLocks noChangeArrowheads="1"/>
            </p:cNvSpPr>
            <p:nvPr/>
          </p:nvSpPr>
          <p:spPr bwMode="auto">
            <a:xfrm>
              <a:off x="3248" y="2454"/>
              <a:ext cx="149" cy="8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Oval 99"/>
            <p:cNvSpPr>
              <a:spLocks noChangeArrowheads="1"/>
            </p:cNvSpPr>
            <p:nvPr/>
          </p:nvSpPr>
          <p:spPr bwMode="auto">
            <a:xfrm>
              <a:off x="1801" y="3360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Oval 100"/>
            <p:cNvSpPr>
              <a:spLocks noChangeArrowheads="1"/>
            </p:cNvSpPr>
            <p:nvPr/>
          </p:nvSpPr>
          <p:spPr bwMode="auto">
            <a:xfrm>
              <a:off x="3512" y="230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Oval 101"/>
            <p:cNvSpPr>
              <a:spLocks noChangeArrowheads="1"/>
            </p:cNvSpPr>
            <p:nvPr/>
          </p:nvSpPr>
          <p:spPr bwMode="auto">
            <a:xfrm>
              <a:off x="3980" y="2014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Oval 102"/>
            <p:cNvSpPr>
              <a:spLocks noChangeArrowheads="1"/>
            </p:cNvSpPr>
            <p:nvPr/>
          </p:nvSpPr>
          <p:spPr bwMode="auto">
            <a:xfrm>
              <a:off x="3753" y="2158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Oval 103"/>
            <p:cNvSpPr>
              <a:spLocks noChangeArrowheads="1"/>
            </p:cNvSpPr>
            <p:nvPr/>
          </p:nvSpPr>
          <p:spPr bwMode="auto">
            <a:xfrm>
              <a:off x="4176" y="1898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Oval 104"/>
            <p:cNvSpPr>
              <a:spLocks noChangeArrowheads="1"/>
            </p:cNvSpPr>
            <p:nvPr/>
          </p:nvSpPr>
          <p:spPr bwMode="auto">
            <a:xfrm>
              <a:off x="4338" y="1797"/>
              <a:ext cx="128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Oval 105"/>
            <p:cNvSpPr>
              <a:spLocks noChangeArrowheads="1"/>
            </p:cNvSpPr>
            <p:nvPr/>
          </p:nvSpPr>
          <p:spPr bwMode="auto">
            <a:xfrm>
              <a:off x="4505" y="1700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Oval 106"/>
            <p:cNvSpPr>
              <a:spLocks noChangeArrowheads="1"/>
            </p:cNvSpPr>
            <p:nvPr/>
          </p:nvSpPr>
          <p:spPr bwMode="auto">
            <a:xfrm>
              <a:off x="4661" y="1603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Oval 107"/>
            <p:cNvSpPr>
              <a:spLocks noChangeArrowheads="1"/>
            </p:cNvSpPr>
            <p:nvPr/>
          </p:nvSpPr>
          <p:spPr bwMode="auto">
            <a:xfrm>
              <a:off x="4803" y="1512"/>
              <a:ext cx="127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Oval 108"/>
            <p:cNvSpPr>
              <a:spLocks noChangeArrowheads="1"/>
            </p:cNvSpPr>
            <p:nvPr/>
          </p:nvSpPr>
          <p:spPr bwMode="auto">
            <a:xfrm>
              <a:off x="4930" y="1431"/>
              <a:ext cx="110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73752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Oval 109"/>
            <p:cNvSpPr>
              <a:spLocks noChangeArrowheads="1"/>
            </p:cNvSpPr>
            <p:nvPr/>
          </p:nvSpPr>
          <p:spPr bwMode="auto">
            <a:xfrm>
              <a:off x="3835" y="143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Oval 110"/>
            <p:cNvSpPr>
              <a:spLocks noChangeArrowheads="1"/>
            </p:cNvSpPr>
            <p:nvPr/>
          </p:nvSpPr>
          <p:spPr bwMode="auto">
            <a:xfrm>
              <a:off x="3286" y="143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Oval 111"/>
            <p:cNvSpPr>
              <a:spLocks noChangeArrowheads="1"/>
            </p:cNvSpPr>
            <p:nvPr/>
          </p:nvSpPr>
          <p:spPr bwMode="auto">
            <a:xfrm>
              <a:off x="2972" y="1366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Oval 112"/>
            <p:cNvSpPr>
              <a:spLocks noChangeArrowheads="1"/>
            </p:cNvSpPr>
            <p:nvPr/>
          </p:nvSpPr>
          <p:spPr bwMode="auto">
            <a:xfrm>
              <a:off x="3152" y="1292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Oval 113"/>
            <p:cNvSpPr>
              <a:spLocks noChangeArrowheads="1"/>
            </p:cNvSpPr>
            <p:nvPr/>
          </p:nvSpPr>
          <p:spPr bwMode="auto">
            <a:xfrm>
              <a:off x="3020" y="1170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Oval 114"/>
            <p:cNvSpPr>
              <a:spLocks noChangeArrowheads="1"/>
            </p:cNvSpPr>
            <p:nvPr/>
          </p:nvSpPr>
          <p:spPr bwMode="auto">
            <a:xfrm>
              <a:off x="2443" y="1368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Oval 115"/>
            <p:cNvSpPr>
              <a:spLocks noChangeArrowheads="1"/>
            </p:cNvSpPr>
            <p:nvPr/>
          </p:nvSpPr>
          <p:spPr bwMode="auto">
            <a:xfrm>
              <a:off x="2301" y="1220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Oval 116"/>
            <p:cNvSpPr>
              <a:spLocks noChangeArrowheads="1"/>
            </p:cNvSpPr>
            <p:nvPr/>
          </p:nvSpPr>
          <p:spPr bwMode="auto">
            <a:xfrm>
              <a:off x="2095" y="1284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Oval 117"/>
            <p:cNvSpPr>
              <a:spLocks noChangeArrowheads="1"/>
            </p:cNvSpPr>
            <p:nvPr/>
          </p:nvSpPr>
          <p:spPr bwMode="auto">
            <a:xfrm>
              <a:off x="2228" y="1442"/>
              <a:ext cx="110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Oval 118"/>
            <p:cNvSpPr>
              <a:spLocks noChangeArrowheads="1"/>
            </p:cNvSpPr>
            <p:nvPr/>
          </p:nvSpPr>
          <p:spPr bwMode="auto">
            <a:xfrm>
              <a:off x="1109" y="1424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Oval 119"/>
            <p:cNvSpPr>
              <a:spLocks noChangeArrowheads="1"/>
            </p:cNvSpPr>
            <p:nvPr/>
          </p:nvSpPr>
          <p:spPr bwMode="auto">
            <a:xfrm>
              <a:off x="611" y="1284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Oval 120"/>
            <p:cNvSpPr>
              <a:spLocks noChangeArrowheads="1"/>
            </p:cNvSpPr>
            <p:nvPr/>
          </p:nvSpPr>
          <p:spPr bwMode="auto">
            <a:xfrm>
              <a:off x="305" y="1358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Oval 121"/>
            <p:cNvSpPr>
              <a:spLocks noChangeArrowheads="1"/>
            </p:cNvSpPr>
            <p:nvPr/>
          </p:nvSpPr>
          <p:spPr bwMode="auto">
            <a:xfrm>
              <a:off x="156" y="1154"/>
              <a:ext cx="111" cy="49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Oval 122"/>
            <p:cNvSpPr>
              <a:spLocks noChangeArrowheads="1"/>
            </p:cNvSpPr>
            <p:nvPr/>
          </p:nvSpPr>
          <p:spPr bwMode="auto">
            <a:xfrm>
              <a:off x="4538" y="1365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Oval 123"/>
            <p:cNvSpPr>
              <a:spLocks noChangeArrowheads="1"/>
            </p:cNvSpPr>
            <p:nvPr/>
          </p:nvSpPr>
          <p:spPr bwMode="auto">
            <a:xfrm>
              <a:off x="4407" y="1440"/>
              <a:ext cx="104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Oval 124"/>
            <p:cNvSpPr>
              <a:spLocks noChangeArrowheads="1"/>
            </p:cNvSpPr>
            <p:nvPr/>
          </p:nvSpPr>
          <p:spPr bwMode="auto">
            <a:xfrm>
              <a:off x="3992" y="1356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3436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Oval 125"/>
            <p:cNvSpPr>
              <a:spLocks noChangeArrowheads="1"/>
            </p:cNvSpPr>
            <p:nvPr/>
          </p:nvSpPr>
          <p:spPr bwMode="auto">
            <a:xfrm>
              <a:off x="3466" y="1356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Oval 126"/>
            <p:cNvSpPr>
              <a:spLocks noChangeArrowheads="1"/>
            </p:cNvSpPr>
            <p:nvPr/>
          </p:nvSpPr>
          <p:spPr bwMode="auto">
            <a:xfrm>
              <a:off x="2852" y="1228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Oval 127"/>
            <p:cNvSpPr>
              <a:spLocks noChangeArrowheads="1"/>
            </p:cNvSpPr>
            <p:nvPr/>
          </p:nvSpPr>
          <p:spPr bwMode="auto">
            <a:xfrm>
              <a:off x="2678" y="1109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Oval 128"/>
            <p:cNvSpPr>
              <a:spLocks noChangeArrowheads="1"/>
            </p:cNvSpPr>
            <p:nvPr/>
          </p:nvSpPr>
          <p:spPr bwMode="auto">
            <a:xfrm>
              <a:off x="2859" y="1045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Oval 129"/>
            <p:cNvSpPr>
              <a:spLocks noChangeArrowheads="1"/>
            </p:cNvSpPr>
            <p:nvPr/>
          </p:nvSpPr>
          <p:spPr bwMode="auto">
            <a:xfrm>
              <a:off x="1942" y="104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Oval 130"/>
            <p:cNvSpPr>
              <a:spLocks noChangeArrowheads="1"/>
            </p:cNvSpPr>
            <p:nvPr/>
          </p:nvSpPr>
          <p:spPr bwMode="auto">
            <a:xfrm>
              <a:off x="1088" y="1277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Oval 131"/>
            <p:cNvSpPr>
              <a:spLocks noChangeArrowheads="1"/>
            </p:cNvSpPr>
            <p:nvPr/>
          </p:nvSpPr>
          <p:spPr bwMode="auto">
            <a:xfrm>
              <a:off x="827" y="135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Oval 132"/>
            <p:cNvSpPr>
              <a:spLocks noChangeArrowheads="1"/>
            </p:cNvSpPr>
            <p:nvPr/>
          </p:nvSpPr>
          <p:spPr bwMode="auto">
            <a:xfrm>
              <a:off x="537" y="1428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Oval 133"/>
            <p:cNvSpPr>
              <a:spLocks noChangeArrowheads="1"/>
            </p:cNvSpPr>
            <p:nvPr/>
          </p:nvSpPr>
          <p:spPr bwMode="auto">
            <a:xfrm>
              <a:off x="635" y="106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Oval 134"/>
            <p:cNvSpPr>
              <a:spLocks noChangeArrowheads="1"/>
            </p:cNvSpPr>
            <p:nvPr/>
          </p:nvSpPr>
          <p:spPr bwMode="auto">
            <a:xfrm>
              <a:off x="1540" y="1050"/>
              <a:ext cx="105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Oval 135"/>
            <p:cNvSpPr>
              <a:spLocks noChangeArrowheads="1"/>
            </p:cNvSpPr>
            <p:nvPr/>
          </p:nvSpPr>
          <p:spPr bwMode="auto">
            <a:xfrm>
              <a:off x="1120" y="1063"/>
              <a:ext cx="104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Oval 136"/>
            <p:cNvSpPr>
              <a:spLocks noChangeArrowheads="1"/>
            </p:cNvSpPr>
            <p:nvPr/>
          </p:nvSpPr>
          <p:spPr bwMode="auto">
            <a:xfrm>
              <a:off x="4131" y="1284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Oval 137"/>
            <p:cNvSpPr>
              <a:spLocks noChangeArrowheads="1"/>
            </p:cNvSpPr>
            <p:nvPr/>
          </p:nvSpPr>
          <p:spPr bwMode="auto">
            <a:xfrm>
              <a:off x="3477" y="1163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Oval 138"/>
            <p:cNvSpPr>
              <a:spLocks noChangeArrowheads="1"/>
            </p:cNvSpPr>
            <p:nvPr/>
          </p:nvSpPr>
          <p:spPr bwMode="auto">
            <a:xfrm>
              <a:off x="3315" y="1229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Oval 139"/>
            <p:cNvSpPr>
              <a:spLocks noChangeArrowheads="1"/>
            </p:cNvSpPr>
            <p:nvPr/>
          </p:nvSpPr>
          <p:spPr bwMode="auto">
            <a:xfrm>
              <a:off x="3174" y="1112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Oval 140"/>
            <p:cNvSpPr>
              <a:spLocks noChangeArrowheads="1"/>
            </p:cNvSpPr>
            <p:nvPr/>
          </p:nvSpPr>
          <p:spPr bwMode="auto">
            <a:xfrm>
              <a:off x="2396" y="1051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Oval 141"/>
            <p:cNvSpPr>
              <a:spLocks noChangeArrowheads="1"/>
            </p:cNvSpPr>
            <p:nvPr/>
          </p:nvSpPr>
          <p:spPr bwMode="auto">
            <a:xfrm>
              <a:off x="2769" y="1446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Oval 142"/>
            <p:cNvSpPr>
              <a:spLocks noChangeArrowheads="1"/>
            </p:cNvSpPr>
            <p:nvPr/>
          </p:nvSpPr>
          <p:spPr bwMode="auto">
            <a:xfrm>
              <a:off x="2656" y="1294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3537C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Oval 143"/>
            <p:cNvSpPr>
              <a:spLocks noChangeArrowheads="1"/>
            </p:cNvSpPr>
            <p:nvPr/>
          </p:nvSpPr>
          <p:spPr bwMode="auto">
            <a:xfrm>
              <a:off x="2501" y="1159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Oval 144"/>
            <p:cNvSpPr>
              <a:spLocks noChangeArrowheads="1"/>
            </p:cNvSpPr>
            <p:nvPr/>
          </p:nvSpPr>
          <p:spPr bwMode="auto">
            <a:xfrm>
              <a:off x="2222" y="1101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Oval 145"/>
            <p:cNvSpPr>
              <a:spLocks noChangeArrowheads="1"/>
            </p:cNvSpPr>
            <p:nvPr/>
          </p:nvSpPr>
          <p:spPr bwMode="auto">
            <a:xfrm>
              <a:off x="2029" y="1162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Oval 146"/>
            <p:cNvSpPr>
              <a:spLocks noChangeArrowheads="1"/>
            </p:cNvSpPr>
            <p:nvPr/>
          </p:nvSpPr>
          <p:spPr bwMode="auto">
            <a:xfrm>
              <a:off x="1875" y="1356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Oval 147"/>
            <p:cNvSpPr>
              <a:spLocks noChangeArrowheads="1"/>
            </p:cNvSpPr>
            <p:nvPr/>
          </p:nvSpPr>
          <p:spPr bwMode="auto">
            <a:xfrm>
              <a:off x="1809" y="1223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Oval 148"/>
            <p:cNvSpPr>
              <a:spLocks noChangeArrowheads="1"/>
            </p:cNvSpPr>
            <p:nvPr/>
          </p:nvSpPr>
          <p:spPr bwMode="auto">
            <a:xfrm>
              <a:off x="1738" y="1098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Oval 149"/>
            <p:cNvSpPr>
              <a:spLocks noChangeArrowheads="1"/>
            </p:cNvSpPr>
            <p:nvPr/>
          </p:nvSpPr>
          <p:spPr bwMode="auto">
            <a:xfrm>
              <a:off x="1583" y="1289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Oval 150"/>
            <p:cNvSpPr>
              <a:spLocks noChangeArrowheads="1"/>
            </p:cNvSpPr>
            <p:nvPr/>
          </p:nvSpPr>
          <p:spPr bwMode="auto">
            <a:xfrm>
              <a:off x="1379" y="1343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95985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Oval 151"/>
            <p:cNvSpPr>
              <a:spLocks noChangeArrowheads="1"/>
            </p:cNvSpPr>
            <p:nvPr/>
          </p:nvSpPr>
          <p:spPr bwMode="auto">
            <a:xfrm>
              <a:off x="1529" y="1156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Oval 152"/>
            <p:cNvSpPr>
              <a:spLocks noChangeArrowheads="1"/>
            </p:cNvSpPr>
            <p:nvPr/>
          </p:nvSpPr>
          <p:spPr bwMode="auto">
            <a:xfrm>
              <a:off x="1294" y="1222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Oval 153"/>
            <p:cNvSpPr>
              <a:spLocks noChangeArrowheads="1"/>
            </p:cNvSpPr>
            <p:nvPr/>
          </p:nvSpPr>
          <p:spPr bwMode="auto">
            <a:xfrm>
              <a:off x="1314" y="1112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Oval 154"/>
            <p:cNvSpPr>
              <a:spLocks noChangeArrowheads="1"/>
            </p:cNvSpPr>
            <p:nvPr/>
          </p:nvSpPr>
          <p:spPr bwMode="auto">
            <a:xfrm>
              <a:off x="1082" y="1166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Oval 155"/>
            <p:cNvSpPr>
              <a:spLocks noChangeArrowheads="1"/>
            </p:cNvSpPr>
            <p:nvPr/>
          </p:nvSpPr>
          <p:spPr bwMode="auto">
            <a:xfrm>
              <a:off x="877" y="1121"/>
              <a:ext cx="111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Oval 156"/>
            <p:cNvSpPr>
              <a:spLocks noChangeArrowheads="1"/>
            </p:cNvSpPr>
            <p:nvPr/>
          </p:nvSpPr>
          <p:spPr bwMode="auto">
            <a:xfrm>
              <a:off x="875" y="1216"/>
              <a:ext cx="11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Oval 157"/>
            <p:cNvSpPr>
              <a:spLocks noChangeArrowheads="1"/>
            </p:cNvSpPr>
            <p:nvPr/>
          </p:nvSpPr>
          <p:spPr bwMode="auto">
            <a:xfrm>
              <a:off x="680" y="1170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Oval 158"/>
            <p:cNvSpPr>
              <a:spLocks noChangeArrowheads="1"/>
            </p:cNvSpPr>
            <p:nvPr/>
          </p:nvSpPr>
          <p:spPr bwMode="auto">
            <a:xfrm>
              <a:off x="411" y="1232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Oval 159"/>
            <p:cNvSpPr>
              <a:spLocks noChangeArrowheads="1"/>
            </p:cNvSpPr>
            <p:nvPr/>
          </p:nvSpPr>
          <p:spPr bwMode="auto">
            <a:xfrm>
              <a:off x="434" y="1100"/>
              <a:ext cx="111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Oval 160"/>
            <p:cNvSpPr>
              <a:spLocks noChangeArrowheads="1"/>
            </p:cNvSpPr>
            <p:nvPr/>
          </p:nvSpPr>
          <p:spPr bwMode="auto">
            <a:xfrm>
              <a:off x="119" y="1312"/>
              <a:ext cx="110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Oval 161"/>
            <p:cNvSpPr>
              <a:spLocks noChangeArrowheads="1"/>
            </p:cNvSpPr>
            <p:nvPr/>
          </p:nvSpPr>
          <p:spPr bwMode="auto">
            <a:xfrm>
              <a:off x="858" y="1001"/>
              <a:ext cx="100" cy="37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Oval 162"/>
            <p:cNvSpPr>
              <a:spLocks noChangeArrowheads="1"/>
            </p:cNvSpPr>
            <p:nvPr/>
          </p:nvSpPr>
          <p:spPr bwMode="auto">
            <a:xfrm>
              <a:off x="1341" y="1013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Oval 163"/>
            <p:cNvSpPr>
              <a:spLocks noChangeArrowheads="1"/>
            </p:cNvSpPr>
            <p:nvPr/>
          </p:nvSpPr>
          <p:spPr bwMode="auto">
            <a:xfrm>
              <a:off x="1739" y="1008"/>
              <a:ext cx="100" cy="37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Oval 164"/>
            <p:cNvSpPr>
              <a:spLocks noChangeArrowheads="1"/>
            </p:cNvSpPr>
            <p:nvPr/>
          </p:nvSpPr>
          <p:spPr bwMode="auto">
            <a:xfrm>
              <a:off x="2116" y="1001"/>
              <a:ext cx="99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Oval 165"/>
            <p:cNvSpPr>
              <a:spLocks noChangeArrowheads="1"/>
            </p:cNvSpPr>
            <p:nvPr/>
          </p:nvSpPr>
          <p:spPr bwMode="auto">
            <a:xfrm>
              <a:off x="2320" y="941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Oval 166"/>
            <p:cNvSpPr>
              <a:spLocks noChangeArrowheads="1"/>
            </p:cNvSpPr>
            <p:nvPr/>
          </p:nvSpPr>
          <p:spPr bwMode="auto">
            <a:xfrm>
              <a:off x="2601" y="995"/>
              <a:ext cx="100" cy="3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Oval 167"/>
            <p:cNvSpPr>
              <a:spLocks noChangeArrowheads="1"/>
            </p:cNvSpPr>
            <p:nvPr/>
          </p:nvSpPr>
          <p:spPr bwMode="auto">
            <a:xfrm>
              <a:off x="1667" y="1420"/>
              <a:ext cx="105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65681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Oval 168"/>
            <p:cNvSpPr>
              <a:spLocks noChangeArrowheads="1"/>
            </p:cNvSpPr>
            <p:nvPr/>
          </p:nvSpPr>
          <p:spPr bwMode="auto">
            <a:xfrm>
              <a:off x="2557" y="1516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05078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Oval 169"/>
            <p:cNvSpPr>
              <a:spLocks noChangeArrowheads="1"/>
            </p:cNvSpPr>
            <p:nvPr/>
          </p:nvSpPr>
          <p:spPr bwMode="auto">
            <a:xfrm>
              <a:off x="3619" y="1287"/>
              <a:ext cx="111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Oval 170"/>
            <p:cNvSpPr>
              <a:spLocks noChangeArrowheads="1"/>
            </p:cNvSpPr>
            <p:nvPr/>
          </p:nvSpPr>
          <p:spPr bwMode="auto">
            <a:xfrm>
              <a:off x="3791" y="1212"/>
              <a:ext cx="110" cy="50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Oval 171"/>
            <p:cNvSpPr>
              <a:spLocks noChangeArrowheads="1"/>
            </p:cNvSpPr>
            <p:nvPr/>
          </p:nvSpPr>
          <p:spPr bwMode="auto">
            <a:xfrm>
              <a:off x="2134" y="908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Oval 172"/>
            <p:cNvSpPr>
              <a:spLocks noChangeArrowheads="1"/>
            </p:cNvSpPr>
            <p:nvPr/>
          </p:nvSpPr>
          <p:spPr bwMode="auto">
            <a:xfrm>
              <a:off x="1264" y="908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Oval 173"/>
            <p:cNvSpPr>
              <a:spLocks noChangeArrowheads="1"/>
            </p:cNvSpPr>
            <p:nvPr/>
          </p:nvSpPr>
          <p:spPr bwMode="auto">
            <a:xfrm>
              <a:off x="1471" y="869"/>
              <a:ext cx="78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Oval 174"/>
            <p:cNvSpPr>
              <a:spLocks noChangeArrowheads="1"/>
            </p:cNvSpPr>
            <p:nvPr/>
          </p:nvSpPr>
          <p:spPr bwMode="auto">
            <a:xfrm>
              <a:off x="1650" y="824"/>
              <a:ext cx="82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Oval 175"/>
            <p:cNvSpPr>
              <a:spLocks noChangeArrowheads="1"/>
            </p:cNvSpPr>
            <p:nvPr/>
          </p:nvSpPr>
          <p:spPr bwMode="auto">
            <a:xfrm>
              <a:off x="1918" y="869"/>
              <a:ext cx="83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Oval 176"/>
            <p:cNvSpPr>
              <a:spLocks noChangeArrowheads="1"/>
            </p:cNvSpPr>
            <p:nvPr/>
          </p:nvSpPr>
          <p:spPr bwMode="auto">
            <a:xfrm>
              <a:off x="1720" y="923"/>
              <a:ext cx="82" cy="3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Oval 177"/>
            <p:cNvSpPr>
              <a:spLocks noChangeArrowheads="1"/>
            </p:cNvSpPr>
            <p:nvPr/>
          </p:nvSpPr>
          <p:spPr bwMode="auto">
            <a:xfrm>
              <a:off x="1913" y="957"/>
              <a:ext cx="94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Oval 178"/>
            <p:cNvSpPr>
              <a:spLocks noChangeArrowheads="1"/>
            </p:cNvSpPr>
            <p:nvPr/>
          </p:nvSpPr>
          <p:spPr bwMode="auto">
            <a:xfrm>
              <a:off x="1541" y="962"/>
              <a:ext cx="88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Oval 179"/>
            <p:cNvSpPr>
              <a:spLocks noChangeArrowheads="1"/>
            </p:cNvSpPr>
            <p:nvPr/>
          </p:nvSpPr>
          <p:spPr bwMode="auto">
            <a:xfrm>
              <a:off x="1076" y="953"/>
              <a:ext cx="100" cy="44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Oval 180"/>
            <p:cNvSpPr>
              <a:spLocks noChangeArrowheads="1"/>
            </p:cNvSpPr>
            <p:nvPr/>
          </p:nvSpPr>
          <p:spPr bwMode="auto">
            <a:xfrm>
              <a:off x="1983" y="4027"/>
              <a:ext cx="194" cy="10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Oval 181"/>
            <p:cNvSpPr>
              <a:spLocks noChangeArrowheads="1"/>
            </p:cNvSpPr>
            <p:nvPr/>
          </p:nvSpPr>
          <p:spPr bwMode="auto">
            <a:xfrm>
              <a:off x="2460" y="3671"/>
              <a:ext cx="195" cy="11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Oval 182"/>
            <p:cNvSpPr>
              <a:spLocks noChangeArrowheads="1"/>
            </p:cNvSpPr>
            <p:nvPr/>
          </p:nvSpPr>
          <p:spPr bwMode="auto">
            <a:xfrm>
              <a:off x="3238" y="3121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Oval 183"/>
            <p:cNvSpPr>
              <a:spLocks noChangeArrowheads="1"/>
            </p:cNvSpPr>
            <p:nvPr/>
          </p:nvSpPr>
          <p:spPr bwMode="auto">
            <a:xfrm>
              <a:off x="3550" y="2880"/>
              <a:ext cx="156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Oval 184"/>
            <p:cNvSpPr>
              <a:spLocks noChangeArrowheads="1"/>
            </p:cNvSpPr>
            <p:nvPr/>
          </p:nvSpPr>
          <p:spPr bwMode="auto">
            <a:xfrm>
              <a:off x="2892" y="3377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Oval 185"/>
            <p:cNvSpPr>
              <a:spLocks noChangeArrowheads="1"/>
            </p:cNvSpPr>
            <p:nvPr/>
          </p:nvSpPr>
          <p:spPr bwMode="auto">
            <a:xfrm>
              <a:off x="3869" y="2657"/>
              <a:ext cx="150" cy="83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Oval 186"/>
            <p:cNvSpPr>
              <a:spLocks noChangeArrowheads="1"/>
            </p:cNvSpPr>
            <p:nvPr/>
          </p:nvSpPr>
          <p:spPr bwMode="auto">
            <a:xfrm>
              <a:off x="4090" y="2475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Oval 187"/>
            <p:cNvSpPr>
              <a:spLocks noChangeArrowheads="1"/>
            </p:cNvSpPr>
            <p:nvPr/>
          </p:nvSpPr>
          <p:spPr bwMode="auto">
            <a:xfrm>
              <a:off x="4327" y="2314"/>
              <a:ext cx="133" cy="71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Oval 188"/>
            <p:cNvSpPr>
              <a:spLocks noChangeArrowheads="1"/>
            </p:cNvSpPr>
            <p:nvPr/>
          </p:nvSpPr>
          <p:spPr bwMode="auto">
            <a:xfrm>
              <a:off x="4712" y="202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1314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Oval 189"/>
            <p:cNvSpPr>
              <a:spLocks noChangeArrowheads="1"/>
            </p:cNvSpPr>
            <p:nvPr/>
          </p:nvSpPr>
          <p:spPr bwMode="auto">
            <a:xfrm>
              <a:off x="4533" y="2162"/>
              <a:ext cx="138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Oval 190"/>
            <p:cNvSpPr>
              <a:spLocks noChangeArrowheads="1"/>
            </p:cNvSpPr>
            <p:nvPr/>
          </p:nvSpPr>
          <p:spPr bwMode="auto">
            <a:xfrm>
              <a:off x="4863" y="1920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Oval 191"/>
            <p:cNvSpPr>
              <a:spLocks noChangeArrowheads="1"/>
            </p:cNvSpPr>
            <p:nvPr/>
          </p:nvSpPr>
          <p:spPr bwMode="auto">
            <a:xfrm>
              <a:off x="5009" y="1807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34344E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Oval 192"/>
            <p:cNvSpPr>
              <a:spLocks noChangeArrowheads="1"/>
            </p:cNvSpPr>
            <p:nvPr/>
          </p:nvSpPr>
          <p:spPr bwMode="auto">
            <a:xfrm>
              <a:off x="5161" y="1702"/>
              <a:ext cx="122" cy="49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Oval 193"/>
            <p:cNvSpPr>
              <a:spLocks noChangeArrowheads="1"/>
            </p:cNvSpPr>
            <p:nvPr/>
          </p:nvSpPr>
          <p:spPr bwMode="auto">
            <a:xfrm>
              <a:off x="5277" y="1614"/>
              <a:ext cx="123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Oval 194"/>
            <p:cNvSpPr>
              <a:spLocks noChangeArrowheads="1"/>
            </p:cNvSpPr>
            <p:nvPr/>
          </p:nvSpPr>
          <p:spPr bwMode="auto">
            <a:xfrm>
              <a:off x="5398" y="1521"/>
              <a:ext cx="122" cy="50"/>
            </a:xfrm>
            <a:prstGeom prst="ellipse">
              <a:avLst/>
            </a:prstGeom>
            <a:gradFill rotWithShape="0">
              <a:gsLst>
                <a:gs pos="0">
                  <a:srgbClr val="5B5B89"/>
                </a:gs>
                <a:gs pos="100000">
                  <a:srgbClr val="4A4A6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Oval 195"/>
            <p:cNvSpPr>
              <a:spLocks noChangeArrowheads="1"/>
            </p:cNvSpPr>
            <p:nvPr/>
          </p:nvSpPr>
          <p:spPr bwMode="auto">
            <a:xfrm>
              <a:off x="3255" y="4071"/>
              <a:ext cx="195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Oval 196"/>
            <p:cNvSpPr>
              <a:spLocks noChangeArrowheads="1"/>
            </p:cNvSpPr>
            <p:nvPr/>
          </p:nvSpPr>
          <p:spPr bwMode="auto">
            <a:xfrm>
              <a:off x="3651" y="3693"/>
              <a:ext cx="195" cy="11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Oval 197"/>
            <p:cNvSpPr>
              <a:spLocks noChangeArrowheads="1"/>
            </p:cNvSpPr>
            <p:nvPr/>
          </p:nvSpPr>
          <p:spPr bwMode="auto">
            <a:xfrm>
              <a:off x="4773" y="3705"/>
              <a:ext cx="200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Oval 198"/>
            <p:cNvSpPr>
              <a:spLocks noChangeArrowheads="1"/>
            </p:cNvSpPr>
            <p:nvPr/>
          </p:nvSpPr>
          <p:spPr bwMode="auto">
            <a:xfrm>
              <a:off x="4491" y="4049"/>
              <a:ext cx="195" cy="10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Oval 199"/>
            <p:cNvSpPr>
              <a:spLocks noChangeArrowheads="1"/>
            </p:cNvSpPr>
            <p:nvPr/>
          </p:nvSpPr>
          <p:spPr bwMode="auto">
            <a:xfrm>
              <a:off x="3989" y="3396"/>
              <a:ext cx="167" cy="9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Oval 200"/>
            <p:cNvSpPr>
              <a:spLocks noChangeArrowheads="1"/>
            </p:cNvSpPr>
            <p:nvPr/>
          </p:nvSpPr>
          <p:spPr bwMode="auto">
            <a:xfrm>
              <a:off x="4263" y="3141"/>
              <a:ext cx="166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Oval 201"/>
            <p:cNvSpPr>
              <a:spLocks noChangeArrowheads="1"/>
            </p:cNvSpPr>
            <p:nvPr/>
          </p:nvSpPr>
          <p:spPr bwMode="auto">
            <a:xfrm>
              <a:off x="5044" y="3418"/>
              <a:ext cx="166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Oval 202"/>
            <p:cNvSpPr>
              <a:spLocks noChangeArrowheads="1"/>
            </p:cNvSpPr>
            <p:nvPr/>
          </p:nvSpPr>
          <p:spPr bwMode="auto">
            <a:xfrm>
              <a:off x="4553" y="2873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Oval 203"/>
            <p:cNvSpPr>
              <a:spLocks noChangeArrowheads="1"/>
            </p:cNvSpPr>
            <p:nvPr/>
          </p:nvSpPr>
          <p:spPr bwMode="auto">
            <a:xfrm>
              <a:off x="5293" y="3116"/>
              <a:ext cx="167" cy="94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Oval 204"/>
            <p:cNvSpPr>
              <a:spLocks noChangeArrowheads="1"/>
            </p:cNvSpPr>
            <p:nvPr/>
          </p:nvSpPr>
          <p:spPr bwMode="auto">
            <a:xfrm>
              <a:off x="5497" y="2879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Oval 205"/>
            <p:cNvSpPr>
              <a:spLocks noChangeArrowheads="1"/>
            </p:cNvSpPr>
            <p:nvPr/>
          </p:nvSpPr>
          <p:spPr bwMode="auto">
            <a:xfrm>
              <a:off x="4772" y="2673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Oval 206"/>
            <p:cNvSpPr>
              <a:spLocks noChangeArrowheads="1"/>
            </p:cNvSpPr>
            <p:nvPr/>
          </p:nvSpPr>
          <p:spPr bwMode="auto">
            <a:xfrm>
              <a:off x="4966" y="2488"/>
              <a:ext cx="155" cy="83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Oval 207"/>
            <p:cNvSpPr>
              <a:spLocks noChangeArrowheads="1"/>
            </p:cNvSpPr>
            <p:nvPr/>
          </p:nvSpPr>
          <p:spPr bwMode="auto">
            <a:xfrm>
              <a:off x="5444" y="2052"/>
              <a:ext cx="133" cy="7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Oval 208"/>
            <p:cNvSpPr>
              <a:spLocks noChangeArrowheads="1"/>
            </p:cNvSpPr>
            <p:nvPr/>
          </p:nvSpPr>
          <p:spPr bwMode="auto">
            <a:xfrm>
              <a:off x="5161" y="2314"/>
              <a:ext cx="139" cy="7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Oval 209"/>
            <p:cNvSpPr>
              <a:spLocks noChangeArrowheads="1"/>
            </p:cNvSpPr>
            <p:nvPr/>
          </p:nvSpPr>
          <p:spPr bwMode="auto">
            <a:xfrm>
              <a:off x="5318" y="2176"/>
              <a:ext cx="133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Oval 210"/>
            <p:cNvSpPr>
              <a:spLocks noChangeArrowheads="1"/>
            </p:cNvSpPr>
            <p:nvPr/>
          </p:nvSpPr>
          <p:spPr bwMode="auto">
            <a:xfrm>
              <a:off x="5581" y="1933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F2F47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Oval 211"/>
            <p:cNvSpPr>
              <a:spLocks noChangeArrowheads="1"/>
            </p:cNvSpPr>
            <p:nvPr/>
          </p:nvSpPr>
          <p:spPr bwMode="auto">
            <a:xfrm>
              <a:off x="5689" y="1811"/>
              <a:ext cx="127" cy="60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F2F47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Oval 212"/>
            <p:cNvSpPr>
              <a:spLocks noChangeArrowheads="1"/>
            </p:cNvSpPr>
            <p:nvPr/>
          </p:nvSpPr>
          <p:spPr bwMode="auto">
            <a:xfrm>
              <a:off x="5663" y="2680"/>
              <a:ext cx="155" cy="82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C2C4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Oval 213"/>
            <p:cNvSpPr>
              <a:spLocks noChangeArrowheads="1"/>
            </p:cNvSpPr>
            <p:nvPr/>
          </p:nvSpPr>
          <p:spPr bwMode="auto">
            <a:xfrm>
              <a:off x="-65" y="2865"/>
              <a:ext cx="149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6466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Oval 214"/>
            <p:cNvSpPr>
              <a:spLocks noChangeArrowheads="1"/>
            </p:cNvSpPr>
            <p:nvPr/>
          </p:nvSpPr>
          <p:spPr bwMode="auto">
            <a:xfrm>
              <a:off x="2" y="2477"/>
              <a:ext cx="155" cy="88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4C4C73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Oval 215"/>
            <p:cNvSpPr>
              <a:spLocks noChangeArrowheads="1"/>
            </p:cNvSpPr>
            <p:nvPr/>
          </p:nvSpPr>
          <p:spPr bwMode="auto">
            <a:xfrm>
              <a:off x="-9" y="1436"/>
              <a:ext cx="105" cy="43"/>
            </a:xfrm>
            <a:prstGeom prst="ellipse">
              <a:avLst/>
            </a:prstGeom>
            <a:gradFill rotWithShape="0">
              <a:gsLst>
                <a:gs pos="0">
                  <a:srgbClr val="666699"/>
                </a:gs>
                <a:gs pos="100000">
                  <a:srgbClr val="5C5C8A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Oval 216"/>
            <p:cNvSpPr>
              <a:spLocks noChangeArrowheads="1"/>
            </p:cNvSpPr>
            <p:nvPr/>
          </p:nvSpPr>
          <p:spPr bwMode="auto">
            <a:xfrm>
              <a:off x="5624" y="4010"/>
              <a:ext cx="200" cy="105"/>
            </a:xfrm>
            <a:prstGeom prst="ellipse">
              <a:avLst/>
            </a:prstGeom>
            <a:gradFill rotWithShape="0">
              <a:gsLst>
                <a:gs pos="0">
                  <a:srgbClr val="52527C"/>
                </a:gs>
                <a:gs pos="100000">
                  <a:srgbClr val="202030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1" name="Rectangle 21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fld id="{69FEFC02-8BA8-434B-BF8E-9B997BA995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42" name="Rectangle 21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de-DE"/>
          </a:p>
        </p:txBody>
      </p:sp>
      <p:sp>
        <p:nvSpPr>
          <p:cNvPr id="1243" name="Rectangle 21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en-US"/>
          </a:p>
        </p:txBody>
      </p:sp>
      <p:sp>
        <p:nvSpPr>
          <p:cNvPr id="1244" name="Rectangle 2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32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245" name="Rectangle 2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DFDEF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Tahoma" charset="0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685800" y="2667000"/>
            <a:ext cx="7772400" cy="1346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DFDEF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Great Controversy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4114800"/>
            <a:ext cx="6400800" cy="863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itchFamily="32" charset="0"/>
                <a:ea typeface="+mn-ea"/>
                <a:cs typeface="+mn-cs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latin typeface="Verdana" pitchFamily="32" charset="0"/>
              </a:rPr>
              <a:t>Background</a:t>
            </a: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484438" y="2349500"/>
            <a:ext cx="4032250" cy="3024188"/>
          </a:xfrm>
          <a:prstGeom prst="triangle">
            <a:avLst>
              <a:gd name="adj" fmla="val 50000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71550" y="4941888"/>
            <a:ext cx="1512888" cy="1008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Spirit above the Bible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588125" y="4940300"/>
            <a:ext cx="1512888" cy="1008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Tradition above the Bible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748314" y="1628775"/>
            <a:ext cx="1512887" cy="7032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Bible only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0688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latin typeface="Verdana" pitchFamily="32" charset="0"/>
              </a:rPr>
              <a:t>Results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407275" cy="4533900"/>
          </a:xfrm>
          <a:ln/>
        </p:spPr>
        <p:txBody>
          <a:bodyPr/>
          <a:lstStyle/>
          <a:p>
            <a:pPr marL="319088" indent="-319088">
              <a:lnSpc>
                <a:spcPct val="90000"/>
              </a:lnSpc>
              <a:buClr>
                <a:srgbClr val="9999FF"/>
              </a:buClr>
              <a:buSzPct val="8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>
                <a:latin typeface="Verdana" pitchFamily="32" charset="0"/>
              </a:rPr>
              <a:t>Rejection of Tradition (Radical Reformers, Evangelicals)</a:t>
            </a:r>
          </a:p>
          <a:p>
            <a:pPr marL="685800" lvl="1" indent="-228600">
              <a:lnSpc>
                <a:spcPct val="90000"/>
              </a:lnSpc>
              <a:buClr>
                <a:srgbClr val="CCCC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Rejection of those things forbidden in the Bible?</a:t>
            </a:r>
          </a:p>
          <a:p>
            <a:pPr marL="685800" lvl="1" indent="-228600">
              <a:lnSpc>
                <a:spcPct val="90000"/>
              </a:lnSpc>
              <a:buClr>
                <a:srgbClr val="CCCC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Rejection of everything that is not written in the Bible?</a:t>
            </a:r>
          </a:p>
          <a:p>
            <a:pPr marL="319088" indent="-319088">
              <a:lnSpc>
                <a:spcPct val="90000"/>
              </a:lnSpc>
              <a:buClr>
                <a:srgbClr val="9999FF"/>
              </a:buClr>
              <a:buSzPct val="8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>
                <a:latin typeface="Verdana" pitchFamily="32" charset="0"/>
              </a:rPr>
              <a:t>Rejection of the possibility of present day prophets</a:t>
            </a:r>
          </a:p>
          <a:p>
            <a:pPr marL="685800" lvl="1" indent="-228600">
              <a:lnSpc>
                <a:spcPct val="90000"/>
              </a:lnSpc>
              <a:buClr>
                <a:srgbClr val="CCCC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Consequently rejection of E.G. White writings as being inspired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>
                <a:latin typeface="Verdana" pitchFamily="32" charset="0"/>
              </a:rPr>
              <a:t>Communication of God to Humans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6475" y="1463675"/>
            <a:ext cx="7223125" cy="4533900"/>
          </a:xfrm>
          <a:ln/>
        </p:spPr>
        <p:txBody>
          <a:bodyPr/>
          <a:lstStyle/>
          <a:p>
            <a:pPr marL="319088" indent="-319088">
              <a:buClr>
                <a:srgbClr val="9090FF"/>
              </a:buClr>
              <a:buSzPct val="8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>
                <a:latin typeface="Verdana" pitchFamily="32" charset="0"/>
              </a:rPr>
              <a:t>Directly (cut off through sin)</a:t>
            </a:r>
          </a:p>
          <a:p>
            <a:pPr marL="319088" indent="-319088">
              <a:buClr>
                <a:srgbClr val="9090FF"/>
              </a:buClr>
              <a:buSzPct val="8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>
                <a:latin typeface="Verdana" pitchFamily="32" charset="0"/>
              </a:rPr>
              <a:t>Through the Spirit</a:t>
            </a:r>
          </a:p>
          <a:p>
            <a:pPr marL="639763" lvl="1" indent="-273050">
              <a:buClr>
                <a:srgbClr val="9090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Ten Commandments (given and formulated by God)</a:t>
            </a:r>
          </a:p>
          <a:p>
            <a:pPr marL="639763" lvl="1" indent="-273050">
              <a:buClr>
                <a:srgbClr val="9090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The books of the Bible (given by God and formulated by men)</a:t>
            </a:r>
          </a:p>
          <a:p>
            <a:pPr marL="639763" lvl="1" indent="-273050">
              <a:buClr>
                <a:srgbClr val="9090FF"/>
              </a:buClr>
              <a:buSzPct val="60000"/>
              <a:buFont typeface="Wingdings" charset="2"/>
              <a:buChar char="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400">
                <a:latin typeface="Verdana" pitchFamily="32" charset="0"/>
              </a:rPr>
              <a:t>The writings of other prophets (given by God and formulated by men)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>
                <a:latin typeface="Verdana" pitchFamily="32" charset="0"/>
              </a:rPr>
              <a:t>Relationship E.G. White and Bible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95513" y="3213100"/>
            <a:ext cx="1800225" cy="720725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Bible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48263" y="3213100"/>
            <a:ext cx="1800225" cy="720725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Writings of E.G. White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195513" y="1844675"/>
            <a:ext cx="4751387" cy="1079500"/>
          </a:xfrm>
          <a:prstGeom prst="downArrowCallout">
            <a:avLst>
              <a:gd name="adj1" fmla="val 110037"/>
              <a:gd name="adj2" fmla="val 110037"/>
              <a:gd name="adj3" fmla="val 16667"/>
              <a:gd name="adj4" fmla="val 6666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Communication of God to humans</a:t>
            </a:r>
          </a:p>
        </p:txBody>
      </p:sp>
      <p:sp>
        <p:nvSpPr>
          <p:cNvPr id="8197" name="AutoShape 5"/>
          <p:cNvSpPr>
            <a:spLocks/>
          </p:cNvSpPr>
          <p:nvPr/>
        </p:nvSpPr>
        <p:spPr bwMode="auto">
          <a:xfrm rot="16200000">
            <a:off x="4356101" y="2132012"/>
            <a:ext cx="431800" cy="4752975"/>
          </a:xfrm>
          <a:prstGeom prst="leftBrace">
            <a:avLst>
              <a:gd name="adj1" fmla="val 91728"/>
              <a:gd name="adj2" fmla="val 50000"/>
            </a:avLst>
          </a:prstGeom>
          <a:noFill/>
          <a:ln w="572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433638" y="4976813"/>
            <a:ext cx="4297362" cy="7032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Therefore, both must be in harmony with one another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 rot="5400000" flipV="1">
            <a:off x="6363494" y="2550319"/>
            <a:ext cx="1482725" cy="1789113"/>
          </a:xfrm>
          <a:custGeom>
            <a:avLst/>
            <a:gdLst>
              <a:gd name="G0" fmla="+- 16079 0 0"/>
              <a:gd name="G1" fmla="+- 2606 0 0"/>
              <a:gd name="G2" fmla="+- 12158 0 2606"/>
              <a:gd name="G3" fmla="+- G2 0 2606"/>
              <a:gd name="G4" fmla="*/ G3 32768 32059"/>
              <a:gd name="G5" fmla="*/ G4 1 2"/>
              <a:gd name="G6" fmla="+- 21600 0 16079"/>
              <a:gd name="G7" fmla="*/ G6 2606 6079"/>
              <a:gd name="G8" fmla="+- G7 16079 0"/>
              <a:gd name="T0" fmla="*/ 16079 w 21600"/>
              <a:gd name="T1" fmla="*/ 0 h 21600"/>
              <a:gd name="T2" fmla="*/ 16079 w 21600"/>
              <a:gd name="T3" fmla="*/ 12158 h 21600"/>
              <a:gd name="T4" fmla="*/ 35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079" y="0"/>
                </a:lnTo>
                <a:lnTo>
                  <a:pt x="16079" y="2606"/>
                </a:lnTo>
                <a:lnTo>
                  <a:pt x="12427" y="2606"/>
                </a:lnTo>
                <a:cubicBezTo>
                  <a:pt x="5564" y="2606"/>
                  <a:pt x="0" y="6883"/>
                  <a:pt x="0" y="12158"/>
                </a:cubicBezTo>
                <a:lnTo>
                  <a:pt x="0" y="21600"/>
                </a:lnTo>
                <a:lnTo>
                  <a:pt x="7100" y="21600"/>
                </a:lnTo>
                <a:lnTo>
                  <a:pt x="7100" y="12158"/>
                </a:lnTo>
                <a:cubicBezTo>
                  <a:pt x="7100" y="10719"/>
                  <a:pt x="9485" y="9552"/>
                  <a:pt x="12427" y="9552"/>
                </a:cubicBezTo>
                <a:lnTo>
                  <a:pt x="16079" y="9552"/>
                </a:lnTo>
                <a:lnTo>
                  <a:pt x="16079" y="12158"/>
                </a:lnTo>
                <a:close/>
              </a:path>
            </a:pathLst>
          </a:custGeom>
          <a:solidFill>
            <a:srgbClr val="FF8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28600" y="2698750"/>
            <a:ext cx="1079500" cy="719138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God’s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Word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276600" y="2698750"/>
            <a:ext cx="1079500" cy="719138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Men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52600" y="4202113"/>
            <a:ext cx="1206500" cy="719137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E.G. White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876800" y="2686050"/>
            <a:ext cx="1079500" cy="719138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God’s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Word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772400" y="2698750"/>
            <a:ext cx="1157288" cy="719138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Men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72200" y="4202113"/>
            <a:ext cx="1079500" cy="719137"/>
          </a:xfrm>
          <a:prstGeom prst="rect">
            <a:avLst/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Lucifer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572000" y="1230313"/>
            <a:ext cx="1588" cy="5367337"/>
          </a:xfrm>
          <a:prstGeom prst="line">
            <a:avLst/>
          </a:prstGeom>
          <a:noFill/>
          <a:ln w="572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92075" y="279400"/>
            <a:ext cx="8961438" cy="685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Relationship Between the Bible and E.G. White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876800" y="5154613"/>
            <a:ext cx="3886200" cy="584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“Has God indeed said...” </a:t>
            </a:r>
          </a:p>
          <a:p>
            <a:pPr algn="ctr">
              <a:spcBef>
                <a:spcPts val="1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Genesis</a:t>
            </a: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3:1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55588" y="5154613"/>
            <a:ext cx="4084637" cy="8239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“...the Lord has given a lesser light to lead men and women to the greater light.” </a:t>
            </a:r>
            <a:r>
              <a:rPr lang="en-US" sz="15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Evangelism</a:t>
            </a: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, p. 256</a:t>
            </a: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952500" y="1306513"/>
            <a:ext cx="2667000" cy="7620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work of the Spirit of Prophecy</a:t>
            </a: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 flipV="1">
            <a:off x="1550194" y="2156619"/>
            <a:ext cx="1439863" cy="1800225"/>
          </a:xfrm>
          <a:prstGeom prst="upArrow">
            <a:avLst>
              <a:gd name="adj1" fmla="val 50000"/>
              <a:gd name="adj2" fmla="val 31257"/>
            </a:avLst>
          </a:prstGeom>
          <a:solidFill>
            <a:srgbClr val="FF8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eaVert" wrap="none" lIns="90000" tIns="46800" rIns="90000" bIns="46800" anchor="ctr"/>
          <a:lstStyle/>
          <a:p>
            <a:pPr algn="r" rtl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Supreme in the</a:t>
            </a:r>
          </a:p>
          <a:p>
            <a:pPr algn="r" rtl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affections and</a:t>
            </a:r>
          </a:p>
          <a:p>
            <a:pPr algn="r" rtl="1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allegiance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315200" y="3440113"/>
            <a:ext cx="1676400" cy="779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Draws service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and affection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to himself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5372100" y="1306513"/>
            <a:ext cx="2667000" cy="7620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work of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Lucifer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3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5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2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2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67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2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8509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latin typeface="Verdana" pitchFamily="32" charset="0"/>
              </a:rPr>
              <a:t>Different Ways of Divine Communication:</a:t>
            </a:r>
            <a:br>
              <a:rPr lang="en-US" sz="3200">
                <a:latin typeface="Verdana" pitchFamily="32" charset="0"/>
              </a:rPr>
            </a:br>
            <a:r>
              <a:rPr lang="en-US" sz="3200">
                <a:latin typeface="Verdana" pitchFamily="32" charset="0"/>
              </a:rPr>
              <a:t>the Treasure and the Vessel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7424738" y="4797425"/>
            <a:ext cx="1439862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Needs correction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551488" y="4797425"/>
            <a:ext cx="187325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Was corrected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679825" y="4797425"/>
            <a:ext cx="1871663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Was sometimes corrected in minor points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166938" y="4797425"/>
            <a:ext cx="1512887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infallible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5275" y="4797425"/>
            <a:ext cx="1871663" cy="914400"/>
          </a:xfrm>
          <a:prstGeom prst="rect">
            <a:avLst/>
          </a:prstGeom>
          <a:solidFill>
            <a:srgbClr val="66669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Writings of E.G. White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424738" y="2398713"/>
            <a:ext cx="1439862" cy="773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No need of translation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551488" y="2398713"/>
            <a:ext cx="1873250" cy="773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perfect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679825" y="2398713"/>
            <a:ext cx="1871663" cy="773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absolutely correct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166938" y="2398713"/>
            <a:ext cx="1512887" cy="773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infallible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95275" y="2398713"/>
            <a:ext cx="1871663" cy="773112"/>
          </a:xfrm>
          <a:prstGeom prst="rect">
            <a:avLst/>
          </a:prstGeom>
          <a:solidFill>
            <a:srgbClr val="66669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Direct Communication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424738" y="5711825"/>
            <a:ext cx="1439862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Needs correction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551488" y="5711825"/>
            <a:ext cx="187325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Needs correction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679825" y="5711825"/>
            <a:ext cx="1871663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honest,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but fallible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166938" y="5711825"/>
            <a:ext cx="1512887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correct on essential points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295275" y="5711825"/>
            <a:ext cx="1871663" cy="914400"/>
          </a:xfrm>
          <a:prstGeom prst="rect">
            <a:avLst/>
          </a:prstGeom>
          <a:solidFill>
            <a:srgbClr val="66669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God’s other Messenger (no prophet)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424738" y="4127500"/>
            <a:ext cx="1439862" cy="669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not perfect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551488" y="4127500"/>
            <a:ext cx="1873250" cy="669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not perfect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3679825" y="4127500"/>
            <a:ext cx="1871663" cy="669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mostly correct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2166938" y="4127500"/>
            <a:ext cx="1512887" cy="669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infallible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295275" y="4127500"/>
            <a:ext cx="1871663" cy="669925"/>
          </a:xfrm>
          <a:prstGeom prst="rect">
            <a:avLst/>
          </a:prstGeom>
          <a:solidFill>
            <a:srgbClr val="66669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Books of the Bible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424738" y="3171825"/>
            <a:ext cx="1439862" cy="955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not perfect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5551488" y="3171825"/>
            <a:ext cx="1873250" cy="955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perfect as human language can be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679825" y="3171825"/>
            <a:ext cx="1871663" cy="955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absolutely correct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2166938" y="3171825"/>
            <a:ext cx="1512887" cy="955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Is infallible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295275" y="3171825"/>
            <a:ext cx="1871663" cy="955675"/>
          </a:xfrm>
          <a:prstGeom prst="rect">
            <a:avLst/>
          </a:prstGeom>
          <a:solidFill>
            <a:srgbClr val="66669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The Ten Commandments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424738" y="1484313"/>
            <a:ext cx="1439862" cy="914400"/>
          </a:xfrm>
          <a:prstGeom prst="rect">
            <a:avLst/>
          </a:prstGeom>
          <a:solidFill>
            <a:srgbClr val="6666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Translation to our language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5551488" y="1484313"/>
            <a:ext cx="1873250" cy="914400"/>
          </a:xfrm>
          <a:prstGeom prst="rect">
            <a:avLst/>
          </a:prstGeom>
          <a:solidFill>
            <a:srgbClr val="6666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 Language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3652838" y="1484313"/>
            <a:ext cx="1871662" cy="914400"/>
          </a:xfrm>
          <a:prstGeom prst="rect">
            <a:avLst/>
          </a:prstGeom>
          <a:solidFill>
            <a:srgbClr val="6666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 Historical    content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2166938" y="1484313"/>
            <a:ext cx="1512887" cy="914400"/>
          </a:xfrm>
          <a:prstGeom prst="rect">
            <a:avLst/>
          </a:prstGeom>
          <a:solidFill>
            <a:srgbClr val="6666FF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Spiritual   content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295275" y="1484313"/>
            <a:ext cx="1871663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295275" y="1484313"/>
            <a:ext cx="8569325" cy="1587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295275" y="2398713"/>
            <a:ext cx="8569325" cy="1587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295275" y="4127500"/>
            <a:ext cx="8569325" cy="1588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295275" y="4797425"/>
            <a:ext cx="8569325" cy="1588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295275" y="6626225"/>
            <a:ext cx="8569325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2166938" y="1484313"/>
            <a:ext cx="1587" cy="5141912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3679825" y="1484313"/>
            <a:ext cx="1588" cy="5141912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5551488" y="1484313"/>
            <a:ext cx="1587" cy="5141912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7424738" y="1484313"/>
            <a:ext cx="1587" cy="5141912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8864600" y="1484313"/>
            <a:ext cx="1588" cy="5141912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295275" y="2398713"/>
            <a:ext cx="1588" cy="1728787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>
            <a:off x="295275" y="1484313"/>
            <a:ext cx="1588" cy="5113337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295275" y="3171825"/>
            <a:ext cx="8569325" cy="1588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295275" y="5711825"/>
            <a:ext cx="8569325" cy="1588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8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5" dur="1000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2" dur="1000"/>
                                        <p:tgtEl>
                                          <p:spTgt spid="10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4" dur="1000" fill="hold"/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1000" fill="hold"/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6" dur="1000"/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3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8" dur="1000" fill="hold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1000" fill="hold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0" dur="1000"/>
                                        <p:tgtEl>
                                          <p:spTgt spid="1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10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1000" fill="hold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7" dur="1000"/>
                                        <p:tgtEl>
                                          <p:spTgt spid="10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1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6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7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28" dur="10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5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1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9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4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6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3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8" dur="1000" fill="hold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9" dur="1000" fill="hold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70" dur="10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77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latin typeface="Verdana" pitchFamily="32" charset="0"/>
              </a:rPr>
              <a:t>Practical Consequences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96963" y="2420938"/>
            <a:ext cx="7132637" cy="3713162"/>
          </a:xfrm>
          <a:ln/>
        </p:spPr>
        <p:txBody>
          <a:bodyPr/>
          <a:lstStyle/>
          <a:p>
            <a:pPr marL="273050" indent="-273050">
              <a:lnSpc>
                <a:spcPct val="90000"/>
              </a:lnSpc>
              <a:spcBef>
                <a:spcPts val="700"/>
              </a:spcBef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600" dirty="0"/>
              <a:t>Which must be proven by which?</a:t>
            </a:r>
          </a:p>
          <a:p>
            <a:pPr marL="273050" indent="-273050">
              <a:lnSpc>
                <a:spcPct val="90000"/>
              </a:lnSpc>
              <a:spcBef>
                <a:spcPts val="700"/>
              </a:spcBef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600" dirty="0"/>
              <a:t>Are there different degrees of inspiration?</a:t>
            </a:r>
          </a:p>
          <a:p>
            <a:pPr marL="273050" indent="-273050">
              <a:lnSpc>
                <a:spcPct val="90000"/>
              </a:lnSpc>
              <a:spcBef>
                <a:spcPts val="700"/>
              </a:spcBef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600" dirty="0"/>
              <a:t>What are the practical consequences?</a:t>
            </a:r>
          </a:p>
          <a:p>
            <a:pPr marL="593725" lvl="1" indent="-2286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20000"/>
                  <a:lumOff val="80000"/>
                </a:schemeClr>
              </a:buClr>
              <a:buSzPct val="6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200" dirty="0"/>
              <a:t>For the believer in the SOP?</a:t>
            </a:r>
          </a:p>
          <a:p>
            <a:pPr marL="593725" lvl="1" indent="-2286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20000"/>
                  <a:lumOff val="80000"/>
                </a:schemeClr>
              </a:buClr>
              <a:buSzPct val="6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200" dirty="0"/>
              <a:t>For the ignorant world?</a:t>
            </a:r>
          </a:p>
          <a:p>
            <a:pPr marL="593725" lvl="1" indent="-2286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20000"/>
                  <a:lumOff val="80000"/>
                </a:schemeClr>
              </a:buClr>
              <a:buSzPct val="60000"/>
              <a:buFont typeface="Wingdings" charset="2"/>
              <a:buChar char="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200" dirty="0"/>
              <a:t>For the skeptic?</a:t>
            </a:r>
          </a:p>
          <a:p>
            <a:pPr marL="273050" indent="-273050">
              <a:lnSpc>
                <a:spcPct val="90000"/>
              </a:lnSpc>
              <a:spcBef>
                <a:spcPts val="700"/>
              </a:spcBef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42963" algn="l"/>
                <a:tab pos="1757363" algn="l"/>
                <a:tab pos="2671763" algn="l"/>
                <a:tab pos="3586163" algn="l"/>
                <a:tab pos="4500563" algn="l"/>
                <a:tab pos="5414963" algn="l"/>
                <a:tab pos="6329363" algn="l"/>
                <a:tab pos="7243763" algn="l"/>
                <a:tab pos="8158163" algn="l"/>
                <a:tab pos="9072563" algn="l"/>
                <a:tab pos="9986963" algn="l"/>
              </a:tabLst>
            </a:pPr>
            <a:r>
              <a:rPr lang="en-US" sz="2600" dirty="0"/>
              <a:t>What consequences does this have for the book?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27088" y="1628775"/>
            <a:ext cx="8135937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Bible and the writings of E.G. White: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10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2F2F4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latin typeface="Verdana" pitchFamily="32" charset="0"/>
              </a:rPr>
              <a:t>Plagiarism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9038" y="1600200"/>
            <a:ext cx="6675437" cy="4533900"/>
          </a:xfrm>
          <a:ln/>
        </p:spPr>
        <p:txBody>
          <a:bodyPr/>
          <a:lstStyle/>
          <a:p>
            <a:pPr marL="319088" indent="-319088"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 dirty="0">
                <a:latin typeface="Verdana" pitchFamily="32" charset="0"/>
              </a:rPr>
              <a:t>E.G. White is charged of plagiarism</a:t>
            </a:r>
          </a:p>
          <a:p>
            <a:pPr marL="319088" indent="-319088"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 dirty="0">
                <a:latin typeface="Verdana" pitchFamily="32" charset="0"/>
              </a:rPr>
              <a:t>What is true in the charges made?</a:t>
            </a:r>
          </a:p>
          <a:p>
            <a:pPr marL="319088" indent="-319088"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 dirty="0">
                <a:latin typeface="Verdana" pitchFamily="32" charset="0"/>
              </a:rPr>
              <a:t>What is false in these charges?</a:t>
            </a:r>
          </a:p>
          <a:p>
            <a:pPr marL="319088" indent="-319088">
              <a:buClr>
                <a:schemeClr val="accent6">
                  <a:lumMod val="20000"/>
                  <a:lumOff val="80000"/>
                </a:schemeClr>
              </a:buClr>
              <a:buSzPct val="70000"/>
              <a:buFont typeface="Wingdings" charset="2"/>
              <a:buChar char=""/>
              <a:tabLst>
                <a:tab pos="889000" algn="l"/>
                <a:tab pos="1803400" algn="l"/>
                <a:tab pos="2717800" algn="l"/>
                <a:tab pos="3632200" algn="l"/>
                <a:tab pos="4546600" algn="l"/>
                <a:tab pos="5461000" algn="l"/>
                <a:tab pos="6375400" algn="l"/>
                <a:tab pos="7289800" algn="l"/>
                <a:tab pos="8204200" algn="l"/>
                <a:tab pos="9118600" algn="l"/>
                <a:tab pos="10033000" algn="l"/>
              </a:tabLst>
            </a:pPr>
            <a:r>
              <a:rPr lang="en-US" sz="2600" dirty="0">
                <a:latin typeface="Verdana" pitchFamily="32" charset="0"/>
              </a:rPr>
              <a:t>What is the simple explanation?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Tahoma"/>
      </a:majorFont>
      <a:minorFont>
        <a:latin typeface="Arial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Tahoma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417</Words>
  <Application>Microsoft Office PowerPoint</Application>
  <PresentationFormat>On-screen Show (4:3)</PresentationFormat>
  <Paragraphs>97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Times New Roman</vt:lpstr>
      <vt:lpstr>Arial</vt:lpstr>
      <vt:lpstr>Tahoma</vt:lpstr>
      <vt:lpstr>Segoe UI</vt:lpstr>
      <vt:lpstr>StarSymbol</vt:lpstr>
      <vt:lpstr>Wingdings</vt:lpstr>
      <vt:lpstr>Verdana</vt:lpstr>
      <vt:lpstr>Office Theme</vt:lpstr>
      <vt:lpstr>Slide 1</vt:lpstr>
      <vt:lpstr>Background</vt:lpstr>
      <vt:lpstr>Results</vt:lpstr>
      <vt:lpstr>Communication of God to Humans</vt:lpstr>
      <vt:lpstr>Relationship E.G. White and Bible</vt:lpstr>
      <vt:lpstr>Slide 6</vt:lpstr>
      <vt:lpstr>Different Ways of Divine Communication: the Treasure and the Vessel</vt:lpstr>
      <vt:lpstr>Practical Consequences</vt:lpstr>
      <vt:lpstr>Plagiarism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Controversy - Introduction</dc:title>
  <dc:creator>Andreas Dura</dc:creator>
  <dc:description>www.practicaprophetica.com</dc:description>
  <cp:lastModifiedBy>Frank Zimmerman</cp:lastModifiedBy>
  <cp:revision>12</cp:revision>
  <cp:lastPrinted>1601-01-01T00:00:00Z</cp:lastPrinted>
  <dcterms:created xsi:type="dcterms:W3CDTF">2004-04-06T03:44:28Z</dcterms:created>
  <dcterms:modified xsi:type="dcterms:W3CDTF">2015-10-30T23:50:00Z</dcterms:modified>
</cp:coreProperties>
</file>