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3" r:id="rId3"/>
    <p:sldId id="271" r:id="rId4"/>
    <p:sldId id="269" r:id="rId5"/>
    <p:sldId id="274" r:id="rId6"/>
    <p:sldId id="268" r:id="rId7"/>
    <p:sldId id="270" r:id="rId8"/>
    <p:sldId id="266" r:id="rId9"/>
    <p:sldId id="267" r:id="rId10"/>
    <p:sldId id="272" r:id="rId11"/>
    <p:sldId id="26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2BDD7D-D4A5-490F-8FFC-4EFD87FFB5C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63BAE1-58AA-425B-A364-26DF017DB9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380602-541A-4EAE-A1C9-3019D09ADC81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3BAE1-58AA-425B-A364-26DF017DB9D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1024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4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4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4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4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4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4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5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5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5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5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5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5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5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5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 sz="1800"/>
            </a:p>
          </p:txBody>
        </p:sp>
        <p:sp>
          <p:nvSpPr>
            <p:cNvPr id="1025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 sz="1800"/>
            </a:p>
          </p:txBody>
        </p:sp>
        <p:sp>
          <p:nvSpPr>
            <p:cNvPr id="1025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/>
            </a:p>
          </p:txBody>
        </p:sp>
        <p:sp>
          <p:nvSpPr>
            <p:cNvPr id="1026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/>
            </a:p>
          </p:txBody>
        </p:sp>
        <p:sp>
          <p:nvSpPr>
            <p:cNvPr id="1026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/>
            </a:p>
          </p:txBody>
        </p:sp>
        <p:sp>
          <p:nvSpPr>
            <p:cNvPr id="1026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/>
            </a:p>
          </p:txBody>
        </p:sp>
        <p:sp>
          <p:nvSpPr>
            <p:cNvPr id="1026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/>
            </a:p>
          </p:txBody>
        </p:sp>
        <p:sp>
          <p:nvSpPr>
            <p:cNvPr id="1026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/>
            </a:p>
          </p:txBody>
        </p:sp>
        <p:sp>
          <p:nvSpPr>
            <p:cNvPr id="1026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6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/>
            </a:p>
          </p:txBody>
        </p:sp>
        <p:sp>
          <p:nvSpPr>
            <p:cNvPr id="1026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/>
            </a:p>
          </p:txBody>
        </p:sp>
        <p:sp>
          <p:nvSpPr>
            <p:cNvPr id="1026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/>
            </a:p>
          </p:txBody>
        </p:sp>
        <p:sp>
          <p:nvSpPr>
            <p:cNvPr id="1026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/>
            </a:p>
          </p:txBody>
        </p:sp>
        <p:sp>
          <p:nvSpPr>
            <p:cNvPr id="1027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7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7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7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7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/>
            </a:p>
          </p:txBody>
        </p:sp>
        <p:sp>
          <p:nvSpPr>
            <p:cNvPr id="1027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7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7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7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7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8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8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8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8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8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8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8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8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8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0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0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0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0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0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0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0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0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0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0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1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1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1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1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1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1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1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1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1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1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3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3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3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3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3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3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3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3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3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3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9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9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9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9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9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9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9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9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9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9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0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0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0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0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0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0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0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0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0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0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3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3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3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3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3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3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3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3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3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3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5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1045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Formatvorlage des Untertitelmasters durch Klicken bearbeiten</a:t>
            </a:r>
          </a:p>
        </p:txBody>
      </p:sp>
      <p:sp>
        <p:nvSpPr>
          <p:cNvPr id="10460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461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462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82DA4C8-523D-4C6A-A5F0-AAE52D8CFF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A191DE-6C89-49AA-A263-F1C5E60B80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155FDF-DBE7-4A91-8AB6-9D91EF48431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24CB8D4-F7F6-47BF-9FF5-5FA78FB6EC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FF6010-FDC0-4CB2-8C73-C822C25790C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B85749-3B93-4786-AF09-0FB428E3434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DC0601-E03A-4AD9-B97F-C6C3F5AD117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B7E2F7-747D-4FD3-93F2-E0B0742D62E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B0049E-7743-4FBA-8BBF-694086DB1B2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60E639-5708-4D9A-9993-462F1ADCDE7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0CC147-0EB3-4EBB-8A29-4F28BB575DE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921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2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2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2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2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2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2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2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2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2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2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3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3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3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3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3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3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3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3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3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3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4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4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4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4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4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4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4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4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4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4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5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5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8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9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0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3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4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5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6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7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8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9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0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1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3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3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3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3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3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F4C49B8-9C85-4DE6-9EDE-EB2ADBC4320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43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943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943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943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Titelmasterformat durch Klicken bearbeiten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 Great Controversy 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89363"/>
            <a:ext cx="6400800" cy="2160587"/>
          </a:xfrm>
        </p:spPr>
        <p:txBody>
          <a:bodyPr/>
          <a:lstStyle/>
          <a:p>
            <a:pPr marL="609600" indent="-609600"/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John Wycliffe</a:t>
            </a:r>
          </a:p>
          <a:p>
            <a:pPr marL="609600" indent="-609600"/>
            <a:r>
              <a:rPr lang="en-US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(The Morning Star of the Reformation)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  <a:ea typeface="Verdana" pitchFamily="34" charset="0"/>
                <a:cs typeface="Verdana" pitchFamily="34" charset="0"/>
              </a:rPr>
              <a:t>Protestantism Defined</a:t>
            </a:r>
            <a:endParaRPr lang="en-US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612651" y="2204864"/>
            <a:ext cx="7919789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“The principles contained in this celebrated protest of the 19th April 1529, constitute the very essence of Protestantism.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Now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this protest opposes two abuses of man in matters of faith: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first is the intrusion of the civil magistrate, and the second the arbitrary authority of the Church.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Instead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of these abuses, Protestantism sets the power of conscience above the magistrate; and the authority of the Word of God above the visible church.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first place, it rejects the civil power in divine things, and says with the prophets and apostles: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must obey God rather than man.  In presence of the crown of Charles the Fifth, it uplifts the crown of Jesus Christ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But it goes farther: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it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lays down the principle, that all human teaching should be subordinate to the oracles of God.”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6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D’Aubigne</a:t>
            </a: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History of the </a:t>
            </a:r>
            <a:r>
              <a:rPr lang="en-US" sz="16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Reformation, </a:t>
            </a: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b. 13, </a:t>
            </a:r>
            <a:r>
              <a:rPr lang="en-US" sz="16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ch</a:t>
            </a: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 6)</a:t>
            </a:r>
            <a:endParaRPr lang="en-US" sz="18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626120" y="1556792"/>
            <a:ext cx="7834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Concerning the protest of the princes at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Speyers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Wycliffe </a:t>
            </a:r>
            <a:r>
              <a:rPr lang="en-US" sz="4000" dirty="0">
                <a:latin typeface="Verdana" pitchFamily="34" charset="0"/>
                <a:ea typeface="Verdana" pitchFamily="34" charset="0"/>
                <a:cs typeface="Verdana" pitchFamily="34" charset="0"/>
              </a:rPr>
              <a:t>in </a:t>
            </a:r>
            <a:r>
              <a:rPr lang="en-US" sz="4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Lutterworth</a:t>
            </a:r>
            <a:endParaRPr lang="en-US" sz="4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7829" name="Picture 5" descr="Lutterwor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9794" y="1772816"/>
            <a:ext cx="4824413" cy="42910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4"/>
          <p:cNvSpPr>
            <a:spLocks noGrp="1" noChangeArrowheads="1"/>
          </p:cNvSpPr>
          <p:nvPr>
            <p:ph type="title"/>
          </p:nvPr>
        </p:nvSpPr>
        <p:spPr>
          <a:xfrm>
            <a:off x="341313" y="274638"/>
            <a:ext cx="8435975" cy="1143000"/>
          </a:xfrm>
        </p:spPr>
        <p:txBody>
          <a:bodyPr/>
          <a:lstStyle/>
          <a:p>
            <a:r>
              <a:rPr lang="en-US" sz="3600"/>
              <a:t>Church History Prophecy of 7 Churches</a:t>
            </a:r>
          </a:p>
        </p:txBody>
      </p:sp>
      <p:sp>
        <p:nvSpPr>
          <p:cNvPr id="94213" name="Line 5"/>
          <p:cNvSpPr>
            <a:spLocks noChangeShapeType="1"/>
          </p:cNvSpPr>
          <p:nvPr/>
        </p:nvSpPr>
        <p:spPr bwMode="auto">
          <a:xfrm>
            <a:off x="0" y="4364038"/>
            <a:ext cx="91440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179388" y="3103563"/>
            <a:ext cx="11525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</a:rPr>
              <a:t>Ephesus</a:t>
            </a:r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1450975" y="3103563"/>
            <a:ext cx="11525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</a:rPr>
              <a:t>Smyrna</a:t>
            </a:r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2722563" y="3103563"/>
            <a:ext cx="11525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</a:rPr>
              <a:t>Pergamos</a:t>
            </a:r>
          </a:p>
        </p:txBody>
      </p:sp>
      <p:sp>
        <p:nvSpPr>
          <p:cNvPr id="94217" name="Rectangle 9"/>
          <p:cNvSpPr>
            <a:spLocks noChangeArrowheads="1"/>
          </p:cNvSpPr>
          <p:nvPr/>
        </p:nvSpPr>
        <p:spPr bwMode="auto">
          <a:xfrm>
            <a:off x="5267325" y="3103563"/>
            <a:ext cx="11525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</a:rPr>
              <a:t>Sardis</a:t>
            </a:r>
          </a:p>
        </p:txBody>
      </p:sp>
      <p:sp>
        <p:nvSpPr>
          <p:cNvPr id="94218" name="Rectangle 10"/>
          <p:cNvSpPr>
            <a:spLocks noChangeArrowheads="1"/>
          </p:cNvSpPr>
          <p:nvPr/>
        </p:nvSpPr>
        <p:spPr bwMode="auto">
          <a:xfrm>
            <a:off x="6538913" y="3103563"/>
            <a:ext cx="11525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</a:rPr>
              <a:t>Philadelphia</a:t>
            </a:r>
          </a:p>
        </p:txBody>
      </p:sp>
      <p:sp>
        <p:nvSpPr>
          <p:cNvPr id="94219" name="Rectangle 11"/>
          <p:cNvSpPr>
            <a:spLocks noChangeArrowheads="1"/>
          </p:cNvSpPr>
          <p:nvPr/>
        </p:nvSpPr>
        <p:spPr bwMode="auto">
          <a:xfrm>
            <a:off x="7812088" y="3103563"/>
            <a:ext cx="11525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</a:rPr>
              <a:t>Laodicea</a:t>
            </a:r>
          </a:p>
        </p:txBody>
      </p:sp>
      <p:sp>
        <p:nvSpPr>
          <p:cNvPr id="94220" name="Rectangle 12"/>
          <p:cNvSpPr>
            <a:spLocks noChangeArrowheads="1"/>
          </p:cNvSpPr>
          <p:nvPr/>
        </p:nvSpPr>
        <p:spPr bwMode="auto">
          <a:xfrm>
            <a:off x="3995738" y="3103563"/>
            <a:ext cx="11525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Thyatira</a:t>
            </a:r>
          </a:p>
        </p:txBody>
      </p:sp>
      <p:sp>
        <p:nvSpPr>
          <p:cNvPr id="94221" name="Line 13"/>
          <p:cNvSpPr>
            <a:spLocks noChangeShapeType="1"/>
          </p:cNvSpPr>
          <p:nvPr/>
        </p:nvSpPr>
        <p:spPr bwMode="auto">
          <a:xfrm>
            <a:off x="755650" y="3716338"/>
            <a:ext cx="0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22" name="Text Box 14"/>
          <p:cNvSpPr txBox="1">
            <a:spLocks noChangeArrowheads="1"/>
          </p:cNvSpPr>
          <p:nvPr/>
        </p:nvSpPr>
        <p:spPr bwMode="auto">
          <a:xfrm>
            <a:off x="136525" y="4522788"/>
            <a:ext cx="1223963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400"/>
              <a:t>Early Church that left the first love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400"/>
              <a:t>(See AA)</a:t>
            </a:r>
          </a:p>
        </p:txBody>
      </p: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1042988" y="5372100"/>
            <a:ext cx="187325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400"/>
              <a:t>The persecuted Church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400"/>
              <a:t>(See GC, Chapter 2)</a:t>
            </a:r>
          </a:p>
        </p:txBody>
      </p:sp>
      <p:sp>
        <p:nvSpPr>
          <p:cNvPr id="94224" name="Text Box 16"/>
          <p:cNvSpPr txBox="1">
            <a:spLocks noChangeArrowheads="1"/>
          </p:cNvSpPr>
          <p:nvPr/>
        </p:nvSpPr>
        <p:spPr bwMode="auto">
          <a:xfrm>
            <a:off x="2181225" y="4535488"/>
            <a:ext cx="2173288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400"/>
              <a:t>An era of spiritual darkness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400"/>
              <a:t>(See GC, Chapters 3,4)</a:t>
            </a:r>
          </a:p>
        </p:txBody>
      </p:sp>
      <p:sp>
        <p:nvSpPr>
          <p:cNvPr id="94225" name="Text Box 17"/>
          <p:cNvSpPr txBox="1">
            <a:spLocks noChangeArrowheads="1"/>
          </p:cNvSpPr>
          <p:nvPr/>
        </p:nvSpPr>
        <p:spPr bwMode="auto">
          <a:xfrm>
            <a:off x="3348038" y="5381625"/>
            <a:ext cx="237807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400"/>
              <a:t>The morning star in the midst of spiritual darkness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400"/>
              <a:t>(See GC, Chapters 5,6)</a:t>
            </a:r>
          </a:p>
        </p:txBody>
      </p:sp>
      <p:sp>
        <p:nvSpPr>
          <p:cNvPr id="94226" name="Text Box 18"/>
          <p:cNvSpPr txBox="1">
            <a:spLocks noChangeArrowheads="1"/>
          </p:cNvSpPr>
          <p:nvPr/>
        </p:nvSpPr>
        <p:spPr bwMode="auto">
          <a:xfrm>
            <a:off x="4716463" y="4530725"/>
            <a:ext cx="2303462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400"/>
              <a:t>The reformation that was not completed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400"/>
              <a:t>(See GC, Chapters 7-16)</a:t>
            </a: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5838825" y="5386388"/>
            <a:ext cx="252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400"/>
              <a:t>The true Advent Church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400"/>
              <a:t>(See GC, Chapters 17-41)</a:t>
            </a:r>
          </a:p>
        </p:txBody>
      </p:sp>
      <p:sp>
        <p:nvSpPr>
          <p:cNvPr id="94228" name="Text Box 20"/>
          <p:cNvSpPr txBox="1">
            <a:spLocks noChangeArrowheads="1"/>
          </p:cNvSpPr>
          <p:nvPr/>
        </p:nvSpPr>
        <p:spPr bwMode="auto">
          <a:xfrm>
            <a:off x="7596188" y="4522788"/>
            <a:ext cx="1512887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400"/>
              <a:t>The Church that delays Christ’s coming</a:t>
            </a:r>
          </a:p>
        </p:txBody>
      </p:sp>
      <p:sp>
        <p:nvSpPr>
          <p:cNvPr id="94229" name="Line 21"/>
          <p:cNvSpPr>
            <a:spLocks noChangeShapeType="1"/>
          </p:cNvSpPr>
          <p:nvPr/>
        </p:nvSpPr>
        <p:spPr bwMode="auto">
          <a:xfrm>
            <a:off x="2036763" y="3716338"/>
            <a:ext cx="0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30" name="Line 22"/>
          <p:cNvSpPr>
            <a:spLocks noChangeShapeType="1"/>
          </p:cNvSpPr>
          <p:nvPr/>
        </p:nvSpPr>
        <p:spPr bwMode="auto">
          <a:xfrm>
            <a:off x="3290888" y="3716338"/>
            <a:ext cx="0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31" name="Line 23"/>
          <p:cNvSpPr>
            <a:spLocks noChangeShapeType="1"/>
          </p:cNvSpPr>
          <p:nvPr/>
        </p:nvSpPr>
        <p:spPr bwMode="auto">
          <a:xfrm>
            <a:off x="4572000" y="3716338"/>
            <a:ext cx="0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32" name="Line 24"/>
          <p:cNvSpPr>
            <a:spLocks noChangeShapeType="1"/>
          </p:cNvSpPr>
          <p:nvPr/>
        </p:nvSpPr>
        <p:spPr bwMode="auto">
          <a:xfrm>
            <a:off x="5867400" y="3716338"/>
            <a:ext cx="0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33" name="Line 25"/>
          <p:cNvSpPr>
            <a:spLocks noChangeShapeType="1"/>
          </p:cNvSpPr>
          <p:nvPr/>
        </p:nvSpPr>
        <p:spPr bwMode="auto">
          <a:xfrm>
            <a:off x="7107238" y="3716338"/>
            <a:ext cx="0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34" name="Line 26"/>
          <p:cNvSpPr>
            <a:spLocks noChangeShapeType="1"/>
          </p:cNvSpPr>
          <p:nvPr/>
        </p:nvSpPr>
        <p:spPr bwMode="auto">
          <a:xfrm>
            <a:off x="8388350" y="3716338"/>
            <a:ext cx="0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35" name="AutoShape 27"/>
          <p:cNvSpPr>
            <a:spLocks noChangeArrowheads="1"/>
          </p:cNvSpPr>
          <p:nvPr/>
        </p:nvSpPr>
        <p:spPr bwMode="auto">
          <a:xfrm>
            <a:off x="4095750" y="1916113"/>
            <a:ext cx="936625" cy="863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How the Lord 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Creates</a:t>
            </a:r>
            <a:b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 </a:t>
            </a:r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Life and Liberty</a:t>
            </a: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3347219" y="1700213"/>
            <a:ext cx="251936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Interest in the Bible</a:t>
            </a: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3347219" y="2708275"/>
            <a:ext cx="2519362" cy="1512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800100" lvl="1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Availability of the Bible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 understandable language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 sufficient numbers</a:t>
            </a:r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378594" y="3054350"/>
            <a:ext cx="1512887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Providence</a:t>
            </a: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7161981" y="3025775"/>
            <a:ext cx="151447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Life &amp; Liberty</a:t>
            </a:r>
          </a:p>
        </p:txBody>
      </p:sp>
      <p:sp>
        <p:nvSpPr>
          <p:cNvPr id="90124" name="AutoShape 12"/>
          <p:cNvSpPr>
            <a:spLocks noChangeArrowheads="1"/>
          </p:cNvSpPr>
          <p:nvPr/>
        </p:nvSpPr>
        <p:spPr bwMode="auto">
          <a:xfrm>
            <a:off x="2035944" y="3068638"/>
            <a:ext cx="950912" cy="792162"/>
          </a:xfrm>
          <a:prstGeom prst="rightArrow">
            <a:avLst>
              <a:gd name="adj1" fmla="val 50000"/>
              <a:gd name="adj2" fmla="val 300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 b="1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125" name="AutoShape 13"/>
          <p:cNvSpPr>
            <a:spLocks noChangeArrowheads="1"/>
          </p:cNvSpPr>
          <p:nvPr/>
        </p:nvSpPr>
        <p:spPr bwMode="auto">
          <a:xfrm>
            <a:off x="6228531" y="3054350"/>
            <a:ext cx="792163" cy="792163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126" name="Text Box 14"/>
          <p:cNvSpPr txBox="1">
            <a:spLocks noChangeArrowheads="1"/>
          </p:cNvSpPr>
          <p:nvPr/>
        </p:nvSpPr>
        <p:spPr bwMode="auto">
          <a:xfrm>
            <a:off x="0" y="5662989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Word of God is the source of life and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liberty</a:t>
            </a:r>
          </a:p>
          <a:p>
            <a:pPr algn="ctr">
              <a:spcBef>
                <a:spcPts val="0"/>
              </a:spcBef>
            </a:pP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among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societies and individuals</a:t>
            </a:r>
          </a:p>
        </p:txBody>
      </p:sp>
      <p:sp>
        <p:nvSpPr>
          <p:cNvPr id="90127" name="Rectangle 15"/>
          <p:cNvSpPr>
            <a:spLocks noChangeArrowheads="1"/>
          </p:cNvSpPr>
          <p:nvPr/>
        </p:nvSpPr>
        <p:spPr bwMode="auto">
          <a:xfrm>
            <a:off x="3347219" y="4508500"/>
            <a:ext cx="251936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Understanding of the Bible</a:t>
            </a:r>
          </a:p>
        </p:txBody>
      </p:sp>
      <p:sp>
        <p:nvSpPr>
          <p:cNvPr id="90128" name="AutoShape 16"/>
          <p:cNvSpPr>
            <a:spLocks/>
          </p:cNvSpPr>
          <p:nvPr/>
        </p:nvSpPr>
        <p:spPr bwMode="auto">
          <a:xfrm>
            <a:off x="3029719" y="1700213"/>
            <a:ext cx="215900" cy="3529012"/>
          </a:xfrm>
          <a:prstGeom prst="leftBrace">
            <a:avLst>
              <a:gd name="adj1" fmla="val 13621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129" name="AutoShape 17"/>
          <p:cNvSpPr>
            <a:spLocks/>
          </p:cNvSpPr>
          <p:nvPr/>
        </p:nvSpPr>
        <p:spPr bwMode="auto">
          <a:xfrm flipH="1">
            <a:off x="5939606" y="1700213"/>
            <a:ext cx="215900" cy="3529012"/>
          </a:xfrm>
          <a:prstGeom prst="leftBrace">
            <a:avLst>
              <a:gd name="adj1" fmla="val 13621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7" grpId="0" animBg="1"/>
      <p:bldP spid="90118" grpId="0" animBg="1"/>
      <p:bldP spid="90122" grpId="0" animBg="1"/>
      <p:bldP spid="90123" grpId="0" animBg="1"/>
      <p:bldP spid="90124" grpId="0" animBg="1"/>
      <p:bldP spid="90125" grpId="0" animBg="1"/>
      <p:bldP spid="90126" grpId="0"/>
      <p:bldP spid="90127" grpId="0" animBg="1"/>
      <p:bldP spid="90128" grpId="0" animBg="1"/>
      <p:bldP spid="901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  <a:ea typeface="Verdana" pitchFamily="34" charset="0"/>
                <a:cs typeface="Verdana" pitchFamily="34" charset="0"/>
              </a:rPr>
              <a:t>Occasions for Reform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600200"/>
            <a:ext cx="7571184" cy="45339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accent5"/>
              </a:buClr>
              <a:buFont typeface="Arial" pitchFamily="34" charset="0"/>
              <a:buChar char="•"/>
            </a:pP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pope’s claim of tribute from England</a:t>
            </a:r>
          </a:p>
          <a:p>
            <a:pPr>
              <a:lnSpc>
                <a:spcPct val="90000"/>
              </a:lnSpc>
              <a:buClr>
                <a:schemeClr val="accent5"/>
              </a:buClr>
              <a:buFont typeface="Arial" pitchFamily="34" charset="0"/>
              <a:buChar char="•"/>
            </a:pP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work of the mendicant friars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Discouraging honest work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Claiming the power of forgiveness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Ignorance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Deceiving people, especially the youth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Hypocrisy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general effect on the country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perversity of church ecclesiastics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schism of popes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lnSpc>
                <a:spcPct val="90000"/>
              </a:lnSpc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  <a:ea typeface="Verdana" pitchFamily="34" charset="0"/>
                <a:cs typeface="Verdana" pitchFamily="34" charset="0"/>
              </a:rPr>
              <a:t>Can These Be Reformed?</a:t>
            </a:r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1475432" y="1628801"/>
            <a:ext cx="2376488" cy="64812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lives of individuals</a:t>
            </a:r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1475432" y="2540446"/>
            <a:ext cx="2376488" cy="67253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en-US" sz="16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Society</a:t>
            </a:r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1475432" y="3452242"/>
            <a:ext cx="2376488" cy="76884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understanding</a:t>
            </a:r>
          </a:p>
          <a:p>
            <a:pPr algn="ctr"/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of </a:t>
            </a: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truth</a:t>
            </a:r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5003800" y="1628801"/>
            <a:ext cx="2376488" cy="64812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order of mendicant friars</a:t>
            </a:r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5003800" y="2540446"/>
            <a:ext cx="2376488" cy="67252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practice of simony</a:t>
            </a:r>
          </a:p>
        </p:txBody>
      </p:sp>
      <p:sp>
        <p:nvSpPr>
          <p:cNvPr id="96266" name="Rectangle 10"/>
          <p:cNvSpPr>
            <a:spLocks noChangeArrowheads="1"/>
          </p:cNvSpPr>
          <p:nvPr/>
        </p:nvSpPr>
        <p:spPr bwMode="auto">
          <a:xfrm>
            <a:off x="5003800" y="3452242"/>
            <a:ext cx="2376488" cy="76884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Traditions that have no Biblical foundation</a:t>
            </a:r>
          </a:p>
        </p:txBody>
      </p:sp>
      <p:sp>
        <p:nvSpPr>
          <p:cNvPr id="96267" name="Text Box 11"/>
          <p:cNvSpPr txBox="1">
            <a:spLocks noChangeArrowheads="1"/>
          </p:cNvSpPr>
          <p:nvPr/>
        </p:nvSpPr>
        <p:spPr bwMode="auto">
          <a:xfrm>
            <a:off x="2015182" y="4397042"/>
            <a:ext cx="12969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Yes</a:t>
            </a:r>
          </a:p>
        </p:txBody>
      </p:sp>
      <p:sp>
        <p:nvSpPr>
          <p:cNvPr id="96268" name="Text Box 12"/>
          <p:cNvSpPr txBox="1">
            <a:spLocks noChangeArrowheads="1"/>
          </p:cNvSpPr>
          <p:nvPr/>
        </p:nvSpPr>
        <p:spPr bwMode="auto">
          <a:xfrm>
            <a:off x="5543550" y="4397042"/>
            <a:ext cx="12969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No</a:t>
            </a:r>
          </a:p>
        </p:txBody>
      </p:sp>
      <p:sp>
        <p:nvSpPr>
          <p:cNvPr id="96269" name="Text Box 13"/>
          <p:cNvSpPr txBox="1">
            <a:spLocks noChangeArrowheads="1"/>
          </p:cNvSpPr>
          <p:nvPr/>
        </p:nvSpPr>
        <p:spPr bwMode="auto">
          <a:xfrm>
            <a:off x="684213" y="5085184"/>
            <a:ext cx="7704137" cy="97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Reformation consists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abolishing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those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things that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cannot be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reformed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and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reforming other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things that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can be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reformed.</a:t>
            </a:r>
            <a:endParaRPr lang="en-US" sz="18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"/>
                                            </p:cond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5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3"/>
                                            </p:cond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6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6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55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 animBg="1"/>
      <p:bldP spid="96262" grpId="0" animBg="1"/>
      <p:bldP spid="96263" grpId="0" animBg="1"/>
      <p:bldP spid="96264" grpId="0" animBg="1"/>
      <p:bldP spid="96265" grpId="0" animBg="1"/>
      <p:bldP spid="96266" grpId="0" animBg="1"/>
      <p:bldP spid="96267" grpId="0"/>
      <p:bldP spid="96267" grpId="1"/>
      <p:bldP spid="96267" grpId="2"/>
      <p:bldP spid="96268" grpId="0"/>
      <p:bldP spid="96268" grpId="1"/>
      <p:bldP spid="96268" grpId="2"/>
      <p:bldP spid="962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Wycliffe’s </a:t>
            </a:r>
            <a:r>
              <a:rPr lang="en-US" sz="4000" dirty="0">
                <a:latin typeface="Verdana" pitchFamily="34" charset="0"/>
                <a:ea typeface="Verdana" pitchFamily="34" charset="0"/>
                <a:cs typeface="Verdana" pitchFamily="34" charset="0"/>
              </a:rPr>
              <a:t>Reforms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556792"/>
            <a:ext cx="7344816" cy="43204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pope has no authority over government.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pope is not infallible (he is a sinner).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Bible (not tradition) is the rule of faith.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Holy Spirit can guide every ordinary person in understanding Scripture.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Every person can have direct access to God through Christ. No priest needed for that.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Pope and priests cannot forgive sins, only Christ can do that.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We are saved by grace not by works.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No priest can create God in the Eucharist.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Work of John </a:t>
            </a:r>
            <a:r>
              <a:rPr lang="en-US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Wycliffe</a:t>
            </a:r>
            <a:endParaRPr lang="en-US" sz="4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487251" y="2025725"/>
            <a:ext cx="2339800" cy="79188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Translation of the Bible</a:t>
            </a: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822953" y="2025725"/>
            <a:ext cx="2339801" cy="79188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Preaching the gospel in word and letter</a:t>
            </a:r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6151547" y="2025725"/>
            <a:ext cx="2339800" cy="79188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Training workers (Lollards)</a:t>
            </a:r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4289069" y="2997151"/>
            <a:ext cx="714979" cy="64807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3487251" y="3861247"/>
            <a:ext cx="2339800" cy="79188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Liberated the people from papacy</a:t>
            </a:r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824542" y="3861247"/>
            <a:ext cx="2339800" cy="79188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Exposed papacy</a:t>
            </a:r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6153133" y="3861247"/>
            <a:ext cx="2339801" cy="79188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 missionary center for Europe</a:t>
            </a:r>
          </a:p>
        </p:txBody>
      </p:sp>
      <p:sp>
        <p:nvSpPr>
          <p:cNvPr id="88075" name="AutoShape 11"/>
          <p:cNvSpPr>
            <a:spLocks noChangeArrowheads="1"/>
          </p:cNvSpPr>
          <p:nvPr/>
        </p:nvSpPr>
        <p:spPr bwMode="auto">
          <a:xfrm>
            <a:off x="1624774" y="2997151"/>
            <a:ext cx="714978" cy="64807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076" name="AutoShape 12"/>
          <p:cNvSpPr>
            <a:spLocks noChangeArrowheads="1"/>
          </p:cNvSpPr>
          <p:nvPr/>
        </p:nvSpPr>
        <p:spPr bwMode="auto">
          <a:xfrm>
            <a:off x="6953365" y="2997151"/>
            <a:ext cx="714979" cy="64807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animBg="1"/>
      <p:bldP spid="88069" grpId="0" animBg="1"/>
      <p:bldP spid="88070" grpId="0" animBg="1"/>
      <p:bldP spid="88071" grpId="0" animBg="1"/>
      <p:bldP spid="88072" grpId="0" animBg="1"/>
      <p:bldP spid="88073" grpId="0" animBg="1"/>
      <p:bldP spid="88074" grpId="0" animBg="1"/>
      <p:bldP spid="88075" grpId="0" animBg="1"/>
      <p:bldP spid="8807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  <a:ea typeface="Verdana" pitchFamily="34" charset="0"/>
                <a:cs typeface="Verdana" pitchFamily="34" charset="0"/>
              </a:rPr>
              <a:t>Papacy</a:t>
            </a:r>
            <a:endParaRPr lang="en-US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1691680" y="3789040"/>
            <a:ext cx="2057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Authority of the Bible</a:t>
            </a:r>
            <a:endParaRPr lang="en-US" sz="1800" b="1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91680" y="1772816"/>
            <a:ext cx="2057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Authority of the Church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5273080" y="3789040"/>
            <a:ext cx="2057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Authority of Conscience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5273080" y="1772816"/>
            <a:ext cx="2057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Authority of Government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1927" name="AutoShape 7"/>
          <p:cNvSpPr>
            <a:spLocks noChangeArrowheads="1"/>
          </p:cNvSpPr>
          <p:nvPr/>
        </p:nvSpPr>
        <p:spPr bwMode="auto">
          <a:xfrm>
            <a:off x="2377480" y="2734388"/>
            <a:ext cx="762000" cy="809600"/>
          </a:xfrm>
          <a:prstGeom prst="down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1928" name="AutoShape 8"/>
          <p:cNvSpPr>
            <a:spLocks noChangeArrowheads="1"/>
          </p:cNvSpPr>
          <p:nvPr/>
        </p:nvSpPr>
        <p:spPr bwMode="auto">
          <a:xfrm>
            <a:off x="5958880" y="2734388"/>
            <a:ext cx="762000" cy="809600"/>
          </a:xfrm>
          <a:prstGeom prst="down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1071563" y="4869160"/>
            <a:ext cx="69342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church (the pope and priests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algn="ctr">
              <a:spcBef>
                <a:spcPts val="0"/>
              </a:spcBef>
            </a:pP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stands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above the authority of the Bible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>
              <a:spcBef>
                <a:spcPts val="600"/>
              </a:spcBef>
            </a:pP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authority of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government</a:t>
            </a:r>
          </a:p>
          <a:p>
            <a:pPr algn="ctr">
              <a:spcBef>
                <a:spcPts val="0"/>
              </a:spcBef>
            </a:pP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stands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above the authority of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conscience.</a:t>
            </a:r>
            <a:endParaRPr lang="en-US" sz="18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animBg="1" autoUpdateAnimBg="0"/>
      <p:bldP spid="81924" grpId="0" animBg="1" autoUpdateAnimBg="0"/>
      <p:bldP spid="81925" grpId="0" animBg="1" autoUpdateAnimBg="0"/>
      <p:bldP spid="81926" grpId="0" animBg="1" autoUpdateAnimBg="0"/>
      <p:bldP spid="81927" grpId="0" animBg="1"/>
      <p:bldP spid="81928" grpId="0" animBg="1"/>
      <p:bldP spid="8192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  <a:ea typeface="Verdana" pitchFamily="34" charset="0"/>
                <a:cs typeface="Verdana" pitchFamily="34" charset="0"/>
              </a:rPr>
              <a:t>Protestantism</a:t>
            </a:r>
          </a:p>
        </p:txBody>
      </p:sp>
      <p:sp>
        <p:nvSpPr>
          <p:cNvPr id="82951" name="AutoShape 7"/>
          <p:cNvSpPr>
            <a:spLocks noChangeArrowheads="1"/>
          </p:cNvSpPr>
          <p:nvPr/>
        </p:nvSpPr>
        <p:spPr bwMode="auto">
          <a:xfrm>
            <a:off x="2403164" y="2644801"/>
            <a:ext cx="762000" cy="1066800"/>
          </a:xfrm>
          <a:prstGeom prst="down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2952" name="AutoShape 8"/>
          <p:cNvSpPr>
            <a:spLocks noChangeArrowheads="1"/>
          </p:cNvSpPr>
          <p:nvPr/>
        </p:nvSpPr>
        <p:spPr bwMode="auto">
          <a:xfrm>
            <a:off x="6013139" y="2644801"/>
            <a:ext cx="762000" cy="1066800"/>
          </a:xfrm>
          <a:prstGeom prst="down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900113" y="5013772"/>
            <a:ext cx="730885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Protestantism places the authority of the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Bible</a:t>
            </a:r>
          </a:p>
          <a:p>
            <a:pPr algn="ctr">
              <a:spcBef>
                <a:spcPts val="0"/>
              </a:spcBef>
            </a:pP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above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authority of the visible church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>
              <a:spcBef>
                <a:spcPts val="600"/>
              </a:spcBef>
            </a:pP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Also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it places the authority of </a:t>
            </a: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conscience</a:t>
            </a:r>
          </a:p>
          <a:p>
            <a:pPr algn="ctr">
              <a:spcBef>
                <a:spcPts val="0"/>
              </a:spcBef>
            </a:pPr>
            <a:r>
              <a:rPr 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over 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authority of government.</a:t>
            </a:r>
          </a:p>
        </p:txBody>
      </p:sp>
      <p:sp>
        <p:nvSpPr>
          <p:cNvPr id="82954" name="AutoShape 10"/>
          <p:cNvSpPr>
            <a:spLocks noChangeArrowheads="1"/>
          </p:cNvSpPr>
          <p:nvPr/>
        </p:nvSpPr>
        <p:spPr bwMode="auto">
          <a:xfrm rot="16200000">
            <a:off x="4219264" y="1476401"/>
            <a:ext cx="762000" cy="1066800"/>
          </a:xfrm>
          <a:prstGeom prst="down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2955" name="Rectangle 11"/>
          <p:cNvSpPr>
            <a:spLocks noChangeArrowheads="1"/>
          </p:cNvSpPr>
          <p:nvPr/>
        </p:nvSpPr>
        <p:spPr bwMode="auto">
          <a:xfrm>
            <a:off x="1755464" y="1657376"/>
            <a:ext cx="2057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Authority of the Bible</a:t>
            </a:r>
          </a:p>
        </p:txBody>
      </p:sp>
      <p:sp>
        <p:nvSpPr>
          <p:cNvPr id="82956" name="Rectangle 12"/>
          <p:cNvSpPr>
            <a:spLocks noChangeArrowheads="1"/>
          </p:cNvSpPr>
          <p:nvPr/>
        </p:nvSpPr>
        <p:spPr bwMode="auto">
          <a:xfrm>
            <a:off x="1755464" y="3932263"/>
            <a:ext cx="2057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Authority of the Church</a:t>
            </a:r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5336864" y="1651026"/>
            <a:ext cx="2057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Authority of Conscience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2958" name="Rectangle 14"/>
          <p:cNvSpPr>
            <a:spLocks noChangeArrowheads="1"/>
          </p:cNvSpPr>
          <p:nvPr/>
        </p:nvSpPr>
        <p:spPr bwMode="auto">
          <a:xfrm>
            <a:off x="5336864" y="3946551"/>
            <a:ext cx="2057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Authority of Government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2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2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1" grpId="0" animBg="1"/>
      <p:bldP spid="82952" grpId="0" animBg="1"/>
      <p:bldP spid="82953" grpId="0"/>
      <p:bldP spid="82954" grpId="0" animBg="1"/>
      <p:bldP spid="82955" grpId="0" animBg="1" autoUpdateAnimBg="0"/>
      <p:bldP spid="82956" grpId="0" animBg="1" autoUpdateAnimBg="0"/>
      <p:bldP spid="82957" grpId="0" animBg="1" autoUpdateAnimBg="0"/>
      <p:bldP spid="82958" grpId="0" animBg="1" autoUpdateAnimBg="0"/>
    </p:bldLst>
  </p:timing>
</p:sld>
</file>

<file path=ppt/theme/theme1.xml><?xml version="1.0" encoding="utf-8"?>
<a:theme xmlns:a="http://schemas.openxmlformats.org/drawingml/2006/main" name="Digitale Punkte">
  <a:themeElements>
    <a:clrScheme name="Digitale Punkte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k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kte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kte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kte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kte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kte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kte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kte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kte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kte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61</TotalTime>
  <Words>643</Words>
  <Application>Microsoft Office PowerPoint</Application>
  <PresentationFormat>On-screen Show (4:3)</PresentationFormat>
  <Paragraphs>98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Digitale Punkte</vt:lpstr>
      <vt:lpstr>The Great Controversy 5</vt:lpstr>
      <vt:lpstr>Church History Prophecy of 7 Churches</vt:lpstr>
      <vt:lpstr>How the Lord Creates New Life and Liberty</vt:lpstr>
      <vt:lpstr>Occasions for Reform</vt:lpstr>
      <vt:lpstr>Can These Be Reformed?</vt:lpstr>
      <vt:lpstr>Wycliffe’s Reforms</vt:lpstr>
      <vt:lpstr>The Work of John Wycliffe</vt:lpstr>
      <vt:lpstr>Papacy</vt:lpstr>
      <vt:lpstr>Protestantism</vt:lpstr>
      <vt:lpstr>Protestantism Defined</vt:lpstr>
      <vt:lpstr>Wycliffe in Lutterworth</vt:lpstr>
    </vt:vector>
  </TitlesOfParts>
  <Company>Sabbatruhe-Advent-Gemeinschaft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 Controversy</dc:title>
  <dc:creator>Andreas Dura</dc:creator>
  <cp:lastModifiedBy>Frank Zimmerman</cp:lastModifiedBy>
  <cp:revision>36</cp:revision>
  <dcterms:created xsi:type="dcterms:W3CDTF">2004-04-06T03:44:28Z</dcterms:created>
  <dcterms:modified xsi:type="dcterms:W3CDTF">2015-10-30T18:37:45Z</dcterms:modified>
</cp:coreProperties>
</file>